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16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1"/>
  </p:notesMasterIdLst>
  <p:sldIdLst>
    <p:sldId id="258" r:id="rId2"/>
    <p:sldId id="419" r:id="rId3"/>
    <p:sldId id="425" r:id="rId4"/>
    <p:sldId id="420" r:id="rId5"/>
    <p:sldId id="422" r:id="rId6"/>
    <p:sldId id="423" r:id="rId7"/>
    <p:sldId id="424" r:id="rId8"/>
    <p:sldId id="426" r:id="rId9"/>
    <p:sldId id="428" r:id="rId10"/>
    <p:sldId id="430" r:id="rId11"/>
    <p:sldId id="431" r:id="rId12"/>
    <p:sldId id="437" r:id="rId13"/>
    <p:sldId id="432" r:id="rId14"/>
    <p:sldId id="433" r:id="rId15"/>
    <p:sldId id="434" r:id="rId16"/>
    <p:sldId id="435" r:id="rId17"/>
    <p:sldId id="436" r:id="rId18"/>
    <p:sldId id="438" r:id="rId19"/>
    <p:sldId id="408" r:id="rId20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C36F55-6F05-4B51-8C82-F88A28C4277D}" v="28" dt="2026-02-20T11:22:23.1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Ciarlariello" userId="7a75fd8736ffb32c" providerId="LiveId" clId="{3B3E47D4-190C-41C1-8ACE-63D62D2E8C88}"/>
    <pc:docChg chg="undo custSel addSld delSld modSld sldOrd">
      <pc:chgData name="Federica Ciarlariello" userId="7a75fd8736ffb32c" providerId="LiveId" clId="{3B3E47D4-190C-41C1-8ACE-63D62D2E8C88}" dt="2026-02-20T11:22:30.554" v="359" actId="14100"/>
      <pc:docMkLst>
        <pc:docMk/>
      </pc:docMkLst>
      <pc:sldChg chg="addSp delSp modSp mod">
        <pc:chgData name="Federica Ciarlariello" userId="7a75fd8736ffb32c" providerId="LiveId" clId="{3B3E47D4-190C-41C1-8ACE-63D62D2E8C88}" dt="2026-02-16T13:37:13.683" v="294" actId="1076"/>
        <pc:sldMkLst>
          <pc:docMk/>
          <pc:sldMk cId="0" sldId="258"/>
        </pc:sldMkLst>
        <pc:spChg chg="add mod">
          <ac:chgData name="Federica Ciarlariello" userId="7a75fd8736ffb32c" providerId="LiveId" clId="{3B3E47D4-190C-41C1-8ACE-63D62D2E8C88}" dt="2026-02-16T13:37:10.262" v="293" actId="1076"/>
          <ac:spMkLst>
            <pc:docMk/>
            <pc:sldMk cId="0" sldId="258"/>
            <ac:spMk id="8" creationId="{5B6CB842-6E5E-AFBB-0EBC-2A606C567BFE}"/>
          </ac:spMkLst>
        </pc:spChg>
        <pc:spChg chg="add mod">
          <ac:chgData name="Federica Ciarlariello" userId="7a75fd8736ffb32c" providerId="LiveId" clId="{3B3E47D4-190C-41C1-8ACE-63D62D2E8C88}" dt="2026-02-16T13:37:13.683" v="294" actId="1076"/>
          <ac:spMkLst>
            <pc:docMk/>
            <pc:sldMk cId="0" sldId="258"/>
            <ac:spMk id="9" creationId="{2EDA5358-602B-1421-556B-3F7F5E734CE8}"/>
          </ac:spMkLst>
        </pc:spChg>
        <pc:spChg chg="add mod">
          <ac:chgData name="Federica Ciarlariello" userId="7a75fd8736ffb32c" providerId="LiveId" clId="{3B3E47D4-190C-41C1-8ACE-63D62D2E8C88}" dt="2026-02-16T13:35:55.757" v="276" actId="121"/>
          <ac:spMkLst>
            <pc:docMk/>
            <pc:sldMk cId="0" sldId="258"/>
            <ac:spMk id="10" creationId="{D5ECE43A-3FB7-0821-526C-53DCB5B0F178}"/>
          </ac:spMkLst>
        </pc:spChg>
        <pc:spChg chg="mod">
          <ac:chgData name="Federica Ciarlariello" userId="7a75fd8736ffb32c" providerId="LiveId" clId="{3B3E47D4-190C-41C1-8ACE-63D62D2E8C88}" dt="2026-02-16T13:03:37.651" v="44" actId="21"/>
          <ac:spMkLst>
            <pc:docMk/>
            <pc:sldMk cId="0" sldId="258"/>
            <ac:spMk id="59" creationId="{9C2D3C98-1A6D-66EA-3AF1-99379772DA73}"/>
          </ac:spMkLst>
        </pc:spChg>
        <pc:picChg chg="add mod">
          <ac:chgData name="Federica Ciarlariello" userId="7a75fd8736ffb32c" providerId="LiveId" clId="{3B3E47D4-190C-41C1-8ACE-63D62D2E8C88}" dt="2026-02-16T13:36:55.976" v="290" actId="1076"/>
          <ac:picMkLst>
            <pc:docMk/>
            <pc:sldMk cId="0" sldId="258"/>
            <ac:picMk id="4" creationId="{474BD8F6-161C-5639-16E8-35B3F3CDF5C3}"/>
          </ac:picMkLst>
        </pc:picChg>
        <pc:picChg chg="mod">
          <ac:chgData name="Federica Ciarlariello" userId="7a75fd8736ffb32c" providerId="LiveId" clId="{3B3E47D4-190C-41C1-8ACE-63D62D2E8C88}" dt="2026-02-16T13:36:59.497" v="291" actId="14100"/>
          <ac:picMkLst>
            <pc:docMk/>
            <pc:sldMk cId="0" sldId="258"/>
            <ac:picMk id="63" creationId="{989AB6C2-31FD-608D-9DEB-FB422A068DD4}"/>
          </ac:picMkLst>
        </pc:picChg>
        <pc:picChg chg="mod">
          <ac:chgData name="Federica Ciarlariello" userId="7a75fd8736ffb32c" providerId="LiveId" clId="{3B3E47D4-190C-41C1-8ACE-63D62D2E8C88}" dt="2026-02-16T13:37:02.609" v="292" actId="14100"/>
          <ac:picMkLst>
            <pc:docMk/>
            <pc:sldMk cId="0" sldId="258"/>
            <ac:picMk id="66" creationId="{01751DE6-E180-E58B-3C0B-EDD6B0D3AFB8}"/>
          </ac:picMkLst>
        </pc:picChg>
      </pc:sldChg>
      <pc:sldChg chg="modSp del mod">
        <pc:chgData name="Federica Ciarlariello" userId="7a75fd8736ffb32c" providerId="LiveId" clId="{3B3E47D4-190C-41C1-8ACE-63D62D2E8C88}" dt="2026-02-20T11:21:14.032" v="348" actId="47"/>
        <pc:sldMkLst>
          <pc:docMk/>
          <pc:sldMk cId="3105470185" sldId="402"/>
        </pc:sldMkLst>
        <pc:spChg chg="mod">
          <ac:chgData name="Federica Ciarlariello" userId="7a75fd8736ffb32c" providerId="LiveId" clId="{3B3E47D4-190C-41C1-8ACE-63D62D2E8C88}" dt="2026-02-20T11:20:32.439" v="320" actId="20577"/>
          <ac:spMkLst>
            <pc:docMk/>
            <pc:sldMk cId="3105470185" sldId="402"/>
            <ac:spMk id="10" creationId="{00000000-0000-0000-0000-000000000000}"/>
          </ac:spMkLst>
        </pc:spChg>
        <pc:spChg chg="mod">
          <ac:chgData name="Federica Ciarlariello" userId="7a75fd8736ffb32c" providerId="LiveId" clId="{3B3E47D4-190C-41C1-8ACE-63D62D2E8C88}" dt="2026-02-20T11:20:18.156" v="307" actId="20577"/>
          <ac:spMkLst>
            <pc:docMk/>
            <pc:sldMk cId="3105470185" sldId="402"/>
            <ac:spMk id="11" creationId="{00000000-0000-0000-0000-000000000000}"/>
          </ac:spMkLst>
        </pc:spChg>
      </pc:sldChg>
      <pc:sldChg chg="del">
        <pc:chgData name="Federica Ciarlariello" userId="7a75fd8736ffb32c" providerId="LiveId" clId="{3B3E47D4-190C-41C1-8ACE-63D62D2E8C88}" dt="2026-02-20T11:20:40.517" v="322" actId="47"/>
        <pc:sldMkLst>
          <pc:docMk/>
          <pc:sldMk cId="1426112232" sldId="405"/>
        </pc:sldMkLst>
      </pc:sldChg>
      <pc:sldChg chg="del">
        <pc:chgData name="Federica Ciarlariello" userId="7a75fd8736ffb32c" providerId="LiveId" clId="{3B3E47D4-190C-41C1-8ACE-63D62D2E8C88}" dt="2026-02-20T11:20:41.346" v="323" actId="47"/>
        <pc:sldMkLst>
          <pc:docMk/>
          <pc:sldMk cId="361004151" sldId="406"/>
        </pc:sldMkLst>
      </pc:sldChg>
      <pc:sldChg chg="del">
        <pc:chgData name="Federica Ciarlariello" userId="7a75fd8736ffb32c" providerId="LiveId" clId="{3B3E47D4-190C-41C1-8ACE-63D62D2E8C88}" dt="2026-02-20T11:20:42.318" v="324" actId="47"/>
        <pc:sldMkLst>
          <pc:docMk/>
          <pc:sldMk cId="1514503076" sldId="407"/>
        </pc:sldMkLst>
      </pc:sldChg>
      <pc:sldChg chg="modSp add mod ord">
        <pc:chgData name="Federica Ciarlariello" userId="7a75fd8736ffb32c" providerId="LiveId" clId="{3B3E47D4-190C-41C1-8ACE-63D62D2E8C88}" dt="2026-02-16T13:13:01.722" v="262" actId="20577"/>
        <pc:sldMkLst>
          <pc:docMk/>
          <pc:sldMk cId="886352474" sldId="408"/>
        </pc:sldMkLst>
        <pc:spChg chg="mod">
          <ac:chgData name="Federica Ciarlariello" userId="7a75fd8736ffb32c" providerId="LiveId" clId="{3B3E47D4-190C-41C1-8ACE-63D62D2E8C88}" dt="2026-02-16T13:11:28.840" v="199" actId="1076"/>
          <ac:spMkLst>
            <pc:docMk/>
            <pc:sldMk cId="886352474" sldId="408"/>
            <ac:spMk id="8" creationId="{984ECE5F-0CC9-C00B-095E-0B9A4D1EA6DD}"/>
          </ac:spMkLst>
        </pc:spChg>
        <pc:spChg chg="mod">
          <ac:chgData name="Federica Ciarlariello" userId="7a75fd8736ffb32c" providerId="LiveId" clId="{3B3E47D4-190C-41C1-8ACE-63D62D2E8C88}" dt="2026-02-16T13:11:42.278" v="203" actId="1076"/>
          <ac:spMkLst>
            <pc:docMk/>
            <pc:sldMk cId="886352474" sldId="408"/>
            <ac:spMk id="9" creationId="{2CE49FE5-4ED8-18D2-21D0-67835F420A05}"/>
          </ac:spMkLst>
        </pc:spChg>
        <pc:spChg chg="mod">
          <ac:chgData name="Federica Ciarlariello" userId="7a75fd8736ffb32c" providerId="LiveId" clId="{3B3E47D4-190C-41C1-8ACE-63D62D2E8C88}" dt="2026-02-16T13:13:01.722" v="262" actId="20577"/>
          <ac:spMkLst>
            <pc:docMk/>
            <pc:sldMk cId="886352474" sldId="408"/>
            <ac:spMk id="59" creationId="{CA5DD093-B8DE-BEF0-24FF-BD43D5192DB5}"/>
          </ac:spMkLst>
        </pc:spChg>
      </pc:sldChg>
      <pc:sldChg chg="addSp delSp modSp add mod">
        <pc:chgData name="Federica Ciarlariello" userId="7a75fd8736ffb32c" providerId="LiveId" clId="{3B3E47D4-190C-41C1-8ACE-63D62D2E8C88}" dt="2026-02-20T11:22:30.554" v="359" actId="14100"/>
        <pc:sldMkLst>
          <pc:docMk/>
          <pc:sldMk cId="2676637794" sldId="409"/>
        </pc:sldMkLst>
        <pc:spChg chg="add mod">
          <ac:chgData name="Federica Ciarlariello" userId="7a75fd8736ffb32c" providerId="LiveId" clId="{3B3E47D4-190C-41C1-8ACE-63D62D2E8C88}" dt="2026-02-20T11:20:57.329" v="337" actId="20577"/>
          <ac:spMkLst>
            <pc:docMk/>
            <pc:sldMk cId="2676637794" sldId="409"/>
            <ac:spMk id="4" creationId="{D3CF0022-9C97-A26B-71AB-A6D32A730604}"/>
          </ac:spMkLst>
        </pc:spChg>
        <pc:spChg chg="mod">
          <ac:chgData name="Federica Ciarlariello" userId="7a75fd8736ffb32c" providerId="LiveId" clId="{3B3E47D4-190C-41C1-8ACE-63D62D2E8C88}" dt="2026-02-20T11:21:11.253" v="347" actId="14100"/>
          <ac:spMkLst>
            <pc:docMk/>
            <pc:sldMk cId="2676637794" sldId="409"/>
            <ac:spMk id="7" creationId="{43D2EECA-F423-0945-2C4A-7E2C01B85F97}"/>
          </ac:spMkLst>
        </pc:spChg>
        <pc:spChg chg="del">
          <ac:chgData name="Federica Ciarlariello" userId="7a75fd8736ffb32c" providerId="LiveId" clId="{3B3E47D4-190C-41C1-8ACE-63D62D2E8C88}" dt="2026-02-20T11:20:50.915" v="325" actId="478"/>
          <ac:spMkLst>
            <pc:docMk/>
            <pc:sldMk cId="2676637794" sldId="409"/>
            <ac:spMk id="10" creationId="{E5ACFA3B-A61C-E080-7D9D-A0E48DE0AA30}"/>
          </ac:spMkLst>
        </pc:spChg>
        <pc:spChg chg="mod">
          <ac:chgData name="Federica Ciarlariello" userId="7a75fd8736ffb32c" providerId="LiveId" clId="{3B3E47D4-190C-41C1-8ACE-63D62D2E8C88}" dt="2026-02-20T11:21:04.564" v="346" actId="20577"/>
          <ac:spMkLst>
            <pc:docMk/>
            <pc:sldMk cId="2676637794" sldId="409"/>
            <ac:spMk id="11" creationId="{DFFFE0E3-B615-086B-97AF-0659D7282500}"/>
          </ac:spMkLst>
        </pc:spChg>
        <pc:picChg chg="mod">
          <ac:chgData name="Federica Ciarlariello" userId="7a75fd8736ffb32c" providerId="LiveId" clId="{3B3E47D4-190C-41C1-8ACE-63D62D2E8C88}" dt="2026-02-20T11:22:30.554" v="359" actId="14100"/>
          <ac:picMkLst>
            <pc:docMk/>
            <pc:sldMk cId="2676637794" sldId="409"/>
            <ac:picMk id="2" creationId="{E925B714-B8F0-26C2-1C71-B6B1FE7109E9}"/>
          </ac:picMkLst>
        </pc:picChg>
      </pc:sldChg>
      <pc:sldChg chg="add">
        <pc:chgData name="Federica Ciarlariello" userId="7a75fd8736ffb32c" providerId="LiveId" clId="{3B3E47D4-190C-41C1-8ACE-63D62D2E8C88}" dt="2026-02-20T11:21:17.503" v="349"/>
        <pc:sldMkLst>
          <pc:docMk/>
          <pc:sldMk cId="586587476" sldId="410"/>
        </pc:sldMkLst>
      </pc:sldChg>
      <pc:sldChg chg="add">
        <pc:chgData name="Federica Ciarlariello" userId="7a75fd8736ffb32c" providerId="LiveId" clId="{3B3E47D4-190C-41C1-8ACE-63D62D2E8C88}" dt="2026-02-20T11:21:18.065" v="350"/>
        <pc:sldMkLst>
          <pc:docMk/>
          <pc:sldMk cId="960189117" sldId="411"/>
        </pc:sldMkLst>
      </pc:sldChg>
      <pc:sldChg chg="add">
        <pc:chgData name="Federica Ciarlariello" userId="7a75fd8736ffb32c" providerId="LiveId" clId="{3B3E47D4-190C-41C1-8ACE-63D62D2E8C88}" dt="2026-02-20T11:21:18.704" v="351"/>
        <pc:sldMkLst>
          <pc:docMk/>
          <pc:sldMk cId="1445512347" sldId="412"/>
        </pc:sldMkLst>
      </pc:sldChg>
      <pc:sldChg chg="add">
        <pc:chgData name="Federica Ciarlariello" userId="7a75fd8736ffb32c" providerId="LiveId" clId="{3B3E47D4-190C-41C1-8ACE-63D62D2E8C88}" dt="2026-02-20T11:21:19.216" v="352"/>
        <pc:sldMkLst>
          <pc:docMk/>
          <pc:sldMk cId="550295315" sldId="413"/>
        </pc:sldMkLst>
      </pc:sldChg>
      <pc:sldChg chg="add">
        <pc:chgData name="Federica Ciarlariello" userId="7a75fd8736ffb32c" providerId="LiveId" clId="{3B3E47D4-190C-41C1-8ACE-63D62D2E8C88}" dt="2026-02-20T11:21:19.722" v="353"/>
        <pc:sldMkLst>
          <pc:docMk/>
          <pc:sldMk cId="3512704119" sldId="414"/>
        </pc:sldMkLst>
      </pc:sldChg>
      <pc:sldChg chg="add">
        <pc:chgData name="Federica Ciarlariello" userId="7a75fd8736ffb32c" providerId="LiveId" clId="{3B3E47D4-190C-41C1-8ACE-63D62D2E8C88}" dt="2026-02-20T11:21:20.166" v="354"/>
        <pc:sldMkLst>
          <pc:docMk/>
          <pc:sldMk cId="895749073" sldId="415"/>
        </pc:sldMkLst>
      </pc:sldChg>
      <pc:sldChg chg="add">
        <pc:chgData name="Federica Ciarlariello" userId="7a75fd8736ffb32c" providerId="LiveId" clId="{3B3E47D4-190C-41C1-8ACE-63D62D2E8C88}" dt="2026-02-20T11:21:22.527" v="355"/>
        <pc:sldMkLst>
          <pc:docMk/>
          <pc:sldMk cId="1142687983" sldId="416"/>
        </pc:sldMkLst>
      </pc:sldChg>
      <pc:sldChg chg="add">
        <pc:chgData name="Federica Ciarlariello" userId="7a75fd8736ffb32c" providerId="LiveId" clId="{3B3E47D4-190C-41C1-8ACE-63D62D2E8C88}" dt="2026-02-20T11:21:22.983" v="356"/>
        <pc:sldMkLst>
          <pc:docMk/>
          <pc:sldMk cId="248555669" sldId="417"/>
        </pc:sldMkLst>
      </pc:sldChg>
      <pc:sldChg chg="add">
        <pc:chgData name="Federica Ciarlariello" userId="7a75fd8736ffb32c" providerId="LiveId" clId="{3B3E47D4-190C-41C1-8ACE-63D62D2E8C88}" dt="2026-02-20T11:21:23.566" v="357"/>
        <pc:sldMkLst>
          <pc:docMk/>
          <pc:sldMk cId="1145592599" sldId="41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32830-2657-4B4D-94FE-7DBA2B1861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6AB3AB-79D5-4251-B21E-086CD0A05CB8}">
      <dgm:prSet/>
      <dgm:spPr/>
      <dgm:t>
        <a:bodyPr/>
        <a:lstStyle/>
        <a:p>
          <a:r>
            <a:rPr lang="en-GB"/>
            <a:t>Gerarchico-procedurale;</a:t>
          </a:r>
          <a:endParaRPr lang="en-US"/>
        </a:p>
      </dgm:t>
    </dgm:pt>
    <dgm:pt modelId="{0CFFBB73-3017-4B88-BD8E-7201A9A7C654}" type="parTrans" cxnId="{D4C560A0-6293-4EC0-863B-25235735D6BA}">
      <dgm:prSet/>
      <dgm:spPr/>
      <dgm:t>
        <a:bodyPr/>
        <a:lstStyle/>
        <a:p>
          <a:endParaRPr lang="en-US"/>
        </a:p>
      </dgm:t>
    </dgm:pt>
    <dgm:pt modelId="{50EBD27C-A6CC-4084-B57F-B9D2A7F792B5}" type="sibTrans" cxnId="{D4C560A0-6293-4EC0-863B-25235735D6BA}">
      <dgm:prSet/>
      <dgm:spPr/>
      <dgm:t>
        <a:bodyPr/>
        <a:lstStyle/>
        <a:p>
          <a:endParaRPr lang="en-US"/>
        </a:p>
      </dgm:t>
    </dgm:pt>
    <dgm:pt modelId="{C7D3BA28-38CA-4139-8A7E-C88E286F820D}">
      <dgm:prSet/>
      <dgm:spPr/>
      <dgm:t>
        <a:bodyPr/>
        <a:lstStyle/>
        <a:p>
          <a:r>
            <a:rPr lang="en-GB"/>
            <a:t>Relazionale-negoziale;</a:t>
          </a:r>
          <a:endParaRPr lang="en-US"/>
        </a:p>
      </dgm:t>
    </dgm:pt>
    <dgm:pt modelId="{CBA69AC1-7928-408E-8598-1D0747BC73BA}" type="parTrans" cxnId="{204119C8-B9CB-43CC-BA56-95E6637B5153}">
      <dgm:prSet/>
      <dgm:spPr/>
      <dgm:t>
        <a:bodyPr/>
        <a:lstStyle/>
        <a:p>
          <a:endParaRPr lang="en-US"/>
        </a:p>
      </dgm:t>
    </dgm:pt>
    <dgm:pt modelId="{05E80332-7C46-45D1-9D61-09F0123CDF30}" type="sibTrans" cxnId="{204119C8-B9CB-43CC-BA56-95E6637B5153}">
      <dgm:prSet/>
      <dgm:spPr/>
      <dgm:t>
        <a:bodyPr/>
        <a:lstStyle/>
        <a:p>
          <a:endParaRPr lang="en-US"/>
        </a:p>
      </dgm:t>
    </dgm:pt>
    <dgm:pt modelId="{9FCC65E9-4D73-418F-A99A-8DF8B84C8965}">
      <dgm:prSet/>
      <dgm:spPr/>
      <dgm:t>
        <a:bodyPr/>
        <a:lstStyle/>
        <a:p>
          <a:r>
            <a:rPr lang="en-GB"/>
            <a:t>Tecnocratico-competente;</a:t>
          </a:r>
          <a:endParaRPr lang="en-US"/>
        </a:p>
      </dgm:t>
    </dgm:pt>
    <dgm:pt modelId="{1EBFDB20-B3E8-4304-8C4A-9F181A97B173}" type="parTrans" cxnId="{41E94996-27EB-48DC-9448-F1D18B1A8AF6}">
      <dgm:prSet/>
      <dgm:spPr/>
      <dgm:t>
        <a:bodyPr/>
        <a:lstStyle/>
        <a:p>
          <a:endParaRPr lang="en-US"/>
        </a:p>
      </dgm:t>
    </dgm:pt>
    <dgm:pt modelId="{4FB969AB-99E6-4D82-9C00-B99763D1107A}" type="sibTrans" cxnId="{41E94996-27EB-48DC-9448-F1D18B1A8AF6}">
      <dgm:prSet/>
      <dgm:spPr/>
      <dgm:t>
        <a:bodyPr/>
        <a:lstStyle/>
        <a:p>
          <a:endParaRPr lang="en-US"/>
        </a:p>
      </dgm:t>
    </dgm:pt>
    <dgm:pt modelId="{24839B94-1C8A-4021-8BAA-57D8F9C9D2E0}">
      <dgm:prSet/>
      <dgm:spPr/>
      <dgm:t>
        <a:bodyPr/>
        <a:lstStyle/>
        <a:p>
          <a:r>
            <a:rPr lang="en-GB" dirty="0"/>
            <a:t>Facilitativo-generativo.</a:t>
          </a:r>
          <a:endParaRPr lang="en-US" dirty="0"/>
        </a:p>
      </dgm:t>
    </dgm:pt>
    <dgm:pt modelId="{F7759A09-7A26-4AF8-B76F-BC22F2898895}" type="parTrans" cxnId="{2F20CDEF-F0B6-43D7-9B07-395BEBE8BDC2}">
      <dgm:prSet/>
      <dgm:spPr/>
      <dgm:t>
        <a:bodyPr/>
        <a:lstStyle/>
        <a:p>
          <a:endParaRPr lang="en-US"/>
        </a:p>
      </dgm:t>
    </dgm:pt>
    <dgm:pt modelId="{FE4853AB-0C99-48B4-825B-6EB9699093B6}" type="sibTrans" cxnId="{2F20CDEF-F0B6-43D7-9B07-395BEBE8BDC2}">
      <dgm:prSet/>
      <dgm:spPr/>
      <dgm:t>
        <a:bodyPr/>
        <a:lstStyle/>
        <a:p>
          <a:endParaRPr lang="en-US"/>
        </a:p>
      </dgm:t>
    </dgm:pt>
    <dgm:pt modelId="{780514A1-70E2-4975-AB7C-E591283A1BB6}" type="pres">
      <dgm:prSet presAssocID="{9C732830-2657-4B4D-94FE-7DBA2B1861EE}" presName="linear" presStyleCnt="0">
        <dgm:presLayoutVars>
          <dgm:animLvl val="lvl"/>
          <dgm:resizeHandles val="exact"/>
        </dgm:presLayoutVars>
      </dgm:prSet>
      <dgm:spPr/>
    </dgm:pt>
    <dgm:pt modelId="{D7D70833-6653-46E1-B0F7-EBBEF663B427}" type="pres">
      <dgm:prSet presAssocID="{536AB3AB-79D5-4251-B21E-086CD0A05CB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A95E9AA-17A3-4987-B838-933115F66985}" type="pres">
      <dgm:prSet presAssocID="{50EBD27C-A6CC-4084-B57F-B9D2A7F792B5}" presName="spacer" presStyleCnt="0"/>
      <dgm:spPr/>
    </dgm:pt>
    <dgm:pt modelId="{2DE2A762-B1BD-4559-84E6-DB0D3E564EBE}" type="pres">
      <dgm:prSet presAssocID="{C7D3BA28-38CA-4139-8A7E-C88E286F820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63651B4-7AF9-40A0-B980-7D1B16AA262A}" type="pres">
      <dgm:prSet presAssocID="{05E80332-7C46-45D1-9D61-09F0123CDF30}" presName="spacer" presStyleCnt="0"/>
      <dgm:spPr/>
    </dgm:pt>
    <dgm:pt modelId="{B31BC878-50DE-4BCC-8A91-6E57B6EE26E8}" type="pres">
      <dgm:prSet presAssocID="{9FCC65E9-4D73-418F-A99A-8DF8B84C896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F63333E-72AF-4D39-AE32-EC14E0DF33F6}" type="pres">
      <dgm:prSet presAssocID="{4FB969AB-99E6-4D82-9C00-B99763D1107A}" presName="spacer" presStyleCnt="0"/>
      <dgm:spPr/>
    </dgm:pt>
    <dgm:pt modelId="{052DB51C-11BB-4B18-9D06-664C87586E24}" type="pres">
      <dgm:prSet presAssocID="{24839B94-1C8A-4021-8BAA-57D8F9C9D2E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105C944-0248-419E-AC28-C682E34A9B37}" type="presOf" srcId="{C7D3BA28-38CA-4139-8A7E-C88E286F820D}" destId="{2DE2A762-B1BD-4559-84E6-DB0D3E564EBE}" srcOrd="0" destOrd="0" presId="urn:microsoft.com/office/officeart/2005/8/layout/vList2"/>
    <dgm:cxn modelId="{5819C078-0BC7-4E80-ACA6-AB2208D80B22}" type="presOf" srcId="{9C732830-2657-4B4D-94FE-7DBA2B1861EE}" destId="{780514A1-70E2-4975-AB7C-E591283A1BB6}" srcOrd="0" destOrd="0" presId="urn:microsoft.com/office/officeart/2005/8/layout/vList2"/>
    <dgm:cxn modelId="{8EA7C58F-49DB-4AFD-BD28-A7CB6DE7EEB2}" type="presOf" srcId="{9FCC65E9-4D73-418F-A99A-8DF8B84C8965}" destId="{B31BC878-50DE-4BCC-8A91-6E57B6EE26E8}" srcOrd="0" destOrd="0" presId="urn:microsoft.com/office/officeart/2005/8/layout/vList2"/>
    <dgm:cxn modelId="{41E94996-27EB-48DC-9448-F1D18B1A8AF6}" srcId="{9C732830-2657-4B4D-94FE-7DBA2B1861EE}" destId="{9FCC65E9-4D73-418F-A99A-8DF8B84C8965}" srcOrd="2" destOrd="0" parTransId="{1EBFDB20-B3E8-4304-8C4A-9F181A97B173}" sibTransId="{4FB969AB-99E6-4D82-9C00-B99763D1107A}"/>
    <dgm:cxn modelId="{D4C560A0-6293-4EC0-863B-25235735D6BA}" srcId="{9C732830-2657-4B4D-94FE-7DBA2B1861EE}" destId="{536AB3AB-79D5-4251-B21E-086CD0A05CB8}" srcOrd="0" destOrd="0" parTransId="{0CFFBB73-3017-4B88-BD8E-7201A9A7C654}" sibTransId="{50EBD27C-A6CC-4084-B57F-B9D2A7F792B5}"/>
    <dgm:cxn modelId="{204119C8-B9CB-43CC-BA56-95E6637B5153}" srcId="{9C732830-2657-4B4D-94FE-7DBA2B1861EE}" destId="{C7D3BA28-38CA-4139-8A7E-C88E286F820D}" srcOrd="1" destOrd="0" parTransId="{CBA69AC1-7928-408E-8598-1D0747BC73BA}" sibTransId="{05E80332-7C46-45D1-9D61-09F0123CDF30}"/>
    <dgm:cxn modelId="{11CF3ECA-F305-4416-8291-13556FC1BB19}" type="presOf" srcId="{536AB3AB-79D5-4251-B21E-086CD0A05CB8}" destId="{D7D70833-6653-46E1-B0F7-EBBEF663B427}" srcOrd="0" destOrd="0" presId="urn:microsoft.com/office/officeart/2005/8/layout/vList2"/>
    <dgm:cxn modelId="{E9A80ACF-2F63-49D4-9665-8578D5D645BB}" type="presOf" srcId="{24839B94-1C8A-4021-8BAA-57D8F9C9D2E0}" destId="{052DB51C-11BB-4B18-9D06-664C87586E24}" srcOrd="0" destOrd="0" presId="urn:microsoft.com/office/officeart/2005/8/layout/vList2"/>
    <dgm:cxn modelId="{2F20CDEF-F0B6-43D7-9B07-395BEBE8BDC2}" srcId="{9C732830-2657-4B4D-94FE-7DBA2B1861EE}" destId="{24839B94-1C8A-4021-8BAA-57D8F9C9D2E0}" srcOrd="3" destOrd="0" parTransId="{F7759A09-7A26-4AF8-B76F-BC22F2898895}" sibTransId="{FE4853AB-0C99-48B4-825B-6EB9699093B6}"/>
    <dgm:cxn modelId="{D53081FA-A3DA-40B6-B34E-3832C808100B}" type="presParOf" srcId="{780514A1-70E2-4975-AB7C-E591283A1BB6}" destId="{D7D70833-6653-46E1-B0F7-EBBEF663B427}" srcOrd="0" destOrd="0" presId="urn:microsoft.com/office/officeart/2005/8/layout/vList2"/>
    <dgm:cxn modelId="{7A4D7E76-3E20-46A5-B00C-95AAD4105D03}" type="presParOf" srcId="{780514A1-70E2-4975-AB7C-E591283A1BB6}" destId="{7A95E9AA-17A3-4987-B838-933115F66985}" srcOrd="1" destOrd="0" presId="urn:microsoft.com/office/officeart/2005/8/layout/vList2"/>
    <dgm:cxn modelId="{D2B9544C-7552-4585-8D3A-7553DED3E32D}" type="presParOf" srcId="{780514A1-70E2-4975-AB7C-E591283A1BB6}" destId="{2DE2A762-B1BD-4559-84E6-DB0D3E564EBE}" srcOrd="2" destOrd="0" presId="urn:microsoft.com/office/officeart/2005/8/layout/vList2"/>
    <dgm:cxn modelId="{82DDF76D-29AD-408F-B75C-F593DA451037}" type="presParOf" srcId="{780514A1-70E2-4975-AB7C-E591283A1BB6}" destId="{363651B4-7AF9-40A0-B980-7D1B16AA262A}" srcOrd="3" destOrd="0" presId="urn:microsoft.com/office/officeart/2005/8/layout/vList2"/>
    <dgm:cxn modelId="{FE636609-B182-4934-A024-4FF8CFBC7234}" type="presParOf" srcId="{780514A1-70E2-4975-AB7C-E591283A1BB6}" destId="{B31BC878-50DE-4BCC-8A91-6E57B6EE26E8}" srcOrd="4" destOrd="0" presId="urn:microsoft.com/office/officeart/2005/8/layout/vList2"/>
    <dgm:cxn modelId="{E4E15AD3-58B2-4A5D-9062-26840E829340}" type="presParOf" srcId="{780514A1-70E2-4975-AB7C-E591283A1BB6}" destId="{FF63333E-72AF-4D39-AE32-EC14E0DF33F6}" srcOrd="5" destOrd="0" presId="urn:microsoft.com/office/officeart/2005/8/layout/vList2"/>
    <dgm:cxn modelId="{0AC23FBA-FF57-4A49-A469-1158E6FC97CB}" type="presParOf" srcId="{780514A1-70E2-4975-AB7C-E591283A1BB6}" destId="{052DB51C-11BB-4B18-9D06-664C87586E2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70833-6653-46E1-B0F7-EBBEF663B427}">
      <dsp:nvSpPr>
        <dsp:cNvPr id="0" name=""/>
        <dsp:cNvSpPr/>
      </dsp:nvSpPr>
      <dsp:spPr>
        <a:xfrm>
          <a:off x="0" y="48857"/>
          <a:ext cx="10922763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Gerarchico-procedurale;</a:t>
          </a:r>
          <a:endParaRPr lang="en-US" sz="3600" kern="1200"/>
        </a:p>
      </dsp:txBody>
      <dsp:txXfrm>
        <a:off x="42151" y="91008"/>
        <a:ext cx="10838461" cy="779158"/>
      </dsp:txXfrm>
    </dsp:sp>
    <dsp:sp modelId="{2DE2A762-B1BD-4559-84E6-DB0D3E564EBE}">
      <dsp:nvSpPr>
        <dsp:cNvPr id="0" name=""/>
        <dsp:cNvSpPr/>
      </dsp:nvSpPr>
      <dsp:spPr>
        <a:xfrm>
          <a:off x="0" y="1015998"/>
          <a:ext cx="10922763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Relazionale-negoziale;</a:t>
          </a:r>
          <a:endParaRPr lang="en-US" sz="3600" kern="1200"/>
        </a:p>
      </dsp:txBody>
      <dsp:txXfrm>
        <a:off x="42151" y="1058149"/>
        <a:ext cx="10838461" cy="779158"/>
      </dsp:txXfrm>
    </dsp:sp>
    <dsp:sp modelId="{B31BC878-50DE-4BCC-8A91-6E57B6EE26E8}">
      <dsp:nvSpPr>
        <dsp:cNvPr id="0" name=""/>
        <dsp:cNvSpPr/>
      </dsp:nvSpPr>
      <dsp:spPr>
        <a:xfrm>
          <a:off x="0" y="1983138"/>
          <a:ext cx="10922763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Tecnocratico-competente;</a:t>
          </a:r>
          <a:endParaRPr lang="en-US" sz="3600" kern="1200"/>
        </a:p>
      </dsp:txBody>
      <dsp:txXfrm>
        <a:off x="42151" y="2025289"/>
        <a:ext cx="10838461" cy="779158"/>
      </dsp:txXfrm>
    </dsp:sp>
    <dsp:sp modelId="{052DB51C-11BB-4B18-9D06-664C87586E24}">
      <dsp:nvSpPr>
        <dsp:cNvPr id="0" name=""/>
        <dsp:cNvSpPr/>
      </dsp:nvSpPr>
      <dsp:spPr>
        <a:xfrm>
          <a:off x="0" y="2950278"/>
          <a:ext cx="10922763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Facilitativo-generativo.</a:t>
          </a:r>
          <a:endParaRPr lang="en-US" sz="3600" kern="1200" dirty="0"/>
        </a:p>
      </dsp:txBody>
      <dsp:txXfrm>
        <a:off x="42151" y="2992429"/>
        <a:ext cx="10838461" cy="779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4/7/2026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4/7/2026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hyperlink" Target="http://www.provinceditalia.i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186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«</a:t>
            </a:r>
            <a:r>
              <a:rPr lang="it-IT" sz="2800" b="1" dirty="0">
                <a:solidFill>
                  <a:schemeClr val="bg1"/>
                </a:solidFill>
              </a:rPr>
              <a:t>Leadership e gestione del team: il ruolo dei dirigenti. </a:t>
            </a:r>
            <a:r>
              <a:rPr lang="it-IT" sz="2800" i="1" dirty="0">
                <a:solidFill>
                  <a:schemeClr val="bg1"/>
                </a:solidFill>
              </a:rPr>
              <a:t>Uno sguardo sociologico sulle dinamiche informali nella PA</a:t>
            </a: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 Francesco Antonelli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1220365" y="4487190"/>
            <a:ext cx="10173502" cy="71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Data</a:t>
            </a: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: </a:t>
            </a:r>
            <a:r>
              <a:rPr lang="it-IT" sz="20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7</a:t>
            </a: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Aprile 2026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Ora 12:00 -13:20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FB7B7-C71F-0C5C-6FA3-F2FEC169B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22E7-9279-4135-B7C7-C37B86689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 err="1"/>
              <a:t>Autorità</a:t>
            </a:r>
            <a:r>
              <a:rPr lang="en-GB" dirty="0"/>
              <a:t> e leadership in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burocrazia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434896-FD85-8A40-B509-3C2AA2455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1219201"/>
            <a:ext cx="10922763" cy="5301972"/>
          </a:xfrm>
        </p:spPr>
        <p:txBody>
          <a:bodyPr/>
          <a:lstStyle/>
          <a:p>
            <a:endParaRPr lang="en-GB" sz="2100" dirty="0"/>
          </a:p>
          <a:p>
            <a:r>
              <a:rPr lang="en-GB" sz="2100" dirty="0" err="1"/>
              <a:t>L’</a:t>
            </a:r>
            <a:r>
              <a:rPr lang="en-GB" sz="2100" b="1" dirty="0" err="1"/>
              <a:t>Autorità</a:t>
            </a:r>
            <a:r>
              <a:rPr lang="en-GB" sz="2100" b="1" dirty="0"/>
              <a:t> </a:t>
            </a:r>
            <a:r>
              <a:rPr lang="en-GB" sz="2100" b="1" dirty="0" err="1"/>
              <a:t>formale</a:t>
            </a:r>
            <a:r>
              <a:rPr lang="en-GB" sz="2100" dirty="0"/>
              <a:t> </a:t>
            </a:r>
            <a:r>
              <a:rPr lang="en-GB" sz="2100" dirty="0" err="1"/>
              <a:t>deriva</a:t>
            </a:r>
            <a:r>
              <a:rPr lang="en-GB" sz="2100" dirty="0"/>
              <a:t> </a:t>
            </a:r>
            <a:r>
              <a:rPr lang="en-GB" sz="2100" dirty="0" err="1"/>
              <a:t>dalla</a:t>
            </a:r>
            <a:r>
              <a:rPr lang="en-GB" sz="2100" dirty="0"/>
              <a:t> </a:t>
            </a:r>
            <a:r>
              <a:rPr lang="en-GB" sz="2100" dirty="0" err="1"/>
              <a:t>gerarchia</a:t>
            </a:r>
            <a:r>
              <a:rPr lang="en-GB" sz="2100" dirty="0"/>
              <a:t> e dal </a:t>
            </a:r>
            <a:r>
              <a:rPr lang="en-GB" sz="2100" dirty="0" err="1"/>
              <a:t>ruolo</a:t>
            </a:r>
            <a:r>
              <a:rPr lang="en-GB" sz="2100" dirty="0"/>
              <a:t>; è </a:t>
            </a:r>
            <a:r>
              <a:rPr lang="en-GB" sz="2100" dirty="0" err="1"/>
              <a:t>garantita</a:t>
            </a:r>
            <a:r>
              <a:rPr lang="en-GB" sz="2100" dirty="0"/>
              <a:t> </a:t>
            </a:r>
            <a:r>
              <a:rPr lang="en-GB" sz="2100" dirty="0" err="1"/>
              <a:t>dalle</a:t>
            </a:r>
            <a:r>
              <a:rPr lang="en-GB" sz="2100" dirty="0"/>
              <a:t> </a:t>
            </a:r>
            <a:r>
              <a:rPr lang="en-GB" sz="2100" dirty="0" err="1"/>
              <a:t>norme</a:t>
            </a:r>
            <a:r>
              <a:rPr lang="en-GB" sz="2100" dirty="0"/>
              <a:t> e </a:t>
            </a:r>
            <a:r>
              <a:rPr lang="en-GB" sz="2100" dirty="0" err="1"/>
              <a:t>dall’istituzione</a:t>
            </a:r>
            <a:r>
              <a:rPr lang="en-GB" sz="2100" dirty="0"/>
              <a:t>.</a:t>
            </a:r>
          </a:p>
          <a:p>
            <a:endParaRPr lang="en-GB" sz="2100" dirty="0"/>
          </a:p>
          <a:p>
            <a:r>
              <a:rPr lang="en-GB" sz="2100" b="1" dirty="0"/>
              <a:t>Leadership (</a:t>
            </a:r>
            <a:r>
              <a:rPr lang="en-GB" sz="2100" b="1" dirty="0" err="1"/>
              <a:t>organizzativa</a:t>
            </a:r>
            <a:r>
              <a:rPr lang="en-GB" sz="2100" b="1" dirty="0"/>
              <a:t>) </a:t>
            </a:r>
            <a:r>
              <a:rPr lang="en-GB" sz="2100" dirty="0"/>
              <a:t>è </a:t>
            </a:r>
            <a:r>
              <a:rPr lang="en-GB" sz="2100" dirty="0" err="1"/>
              <a:t>un’espressione</a:t>
            </a:r>
            <a:r>
              <a:rPr lang="en-GB" sz="2100" dirty="0"/>
              <a:t> </a:t>
            </a:r>
            <a:r>
              <a:rPr lang="en-GB" sz="2100" dirty="0" err="1"/>
              <a:t>che</a:t>
            </a:r>
            <a:r>
              <a:rPr lang="en-GB" sz="2100" dirty="0"/>
              <a:t> </a:t>
            </a:r>
            <a:r>
              <a:rPr lang="en-GB" sz="2100" dirty="0" err="1"/>
              <a:t>si</a:t>
            </a:r>
            <a:r>
              <a:rPr lang="en-GB" sz="2100" dirty="0"/>
              <a:t> </a:t>
            </a:r>
            <a:r>
              <a:rPr lang="en-GB" sz="2100" dirty="0" err="1"/>
              <a:t>riferisce</a:t>
            </a:r>
            <a:r>
              <a:rPr lang="en-GB" sz="2100" dirty="0"/>
              <a:t> alla </a:t>
            </a:r>
            <a:r>
              <a:rPr lang="en-GB" sz="2100" dirty="0" err="1"/>
              <a:t>capacità</a:t>
            </a:r>
            <a:r>
              <a:rPr lang="en-GB" sz="2100" dirty="0"/>
              <a:t> di chi </a:t>
            </a:r>
            <a:r>
              <a:rPr lang="en-GB" sz="2100" dirty="0" err="1"/>
              <a:t>detiene</a:t>
            </a:r>
            <a:r>
              <a:rPr lang="en-GB" sz="2100" dirty="0"/>
              <a:t> </a:t>
            </a:r>
            <a:r>
              <a:rPr lang="en-GB" sz="2100" dirty="0" err="1"/>
              <a:t>l’autorità</a:t>
            </a:r>
            <a:r>
              <a:rPr lang="en-GB" sz="2100" dirty="0"/>
              <a:t> </a:t>
            </a:r>
            <a:r>
              <a:rPr lang="en-GB" sz="2100" dirty="0" err="1"/>
              <a:t>formale</a:t>
            </a:r>
            <a:r>
              <a:rPr lang="en-GB" sz="2100" dirty="0"/>
              <a:t> </a:t>
            </a:r>
            <a:r>
              <a:rPr lang="en-GB" sz="2100" dirty="0" err="1"/>
              <a:t>oppure</a:t>
            </a:r>
            <a:r>
              <a:rPr lang="en-GB" sz="2100" dirty="0"/>
              <a:t> dal </a:t>
            </a:r>
            <a:r>
              <a:rPr lang="en-GB" sz="2100" u="sng" dirty="0"/>
              <a:t>leader </a:t>
            </a:r>
            <a:r>
              <a:rPr lang="en-GB" sz="2100" u="sng" dirty="0" err="1"/>
              <a:t>naturale</a:t>
            </a:r>
            <a:r>
              <a:rPr lang="en-GB" sz="2100" u="sng" dirty="0"/>
              <a:t> </a:t>
            </a:r>
            <a:r>
              <a:rPr lang="en-GB" sz="2100" dirty="0"/>
              <a:t>di </a:t>
            </a:r>
            <a:r>
              <a:rPr lang="en-GB" sz="2100" dirty="0" err="1"/>
              <a:t>influenzare</a:t>
            </a:r>
            <a:r>
              <a:rPr lang="en-GB" sz="2100" dirty="0"/>
              <a:t> </a:t>
            </a:r>
            <a:r>
              <a:rPr lang="en-GB" sz="2100" dirty="0" err="1"/>
              <a:t>i</a:t>
            </a:r>
            <a:r>
              <a:rPr lang="en-GB" sz="2100" dirty="0"/>
              <a:t> </a:t>
            </a:r>
            <a:r>
              <a:rPr lang="en-GB" sz="2100" dirty="0" err="1"/>
              <a:t>comportamenti</a:t>
            </a:r>
            <a:r>
              <a:rPr lang="en-GB" sz="2100" dirty="0"/>
              <a:t> </a:t>
            </a:r>
            <a:r>
              <a:rPr lang="en-GB" sz="2100" dirty="0" err="1"/>
              <a:t>effettivi</a:t>
            </a:r>
            <a:r>
              <a:rPr lang="en-GB" sz="2100" dirty="0"/>
              <a:t> (e le </a:t>
            </a:r>
            <a:r>
              <a:rPr lang="en-GB" sz="2100" dirty="0" err="1"/>
              <a:t>motivazioni</a:t>
            </a:r>
            <a:r>
              <a:rPr lang="en-GB" sz="2100" dirty="0"/>
              <a:t>) </a:t>
            </a:r>
            <a:r>
              <a:rPr lang="en-GB" sz="2100" dirty="0" err="1"/>
              <a:t>dei</a:t>
            </a:r>
            <a:r>
              <a:rPr lang="en-GB" sz="2100" dirty="0"/>
              <a:t> </a:t>
            </a:r>
            <a:r>
              <a:rPr lang="en-GB" sz="2100" dirty="0" err="1"/>
              <a:t>membri</a:t>
            </a:r>
            <a:r>
              <a:rPr lang="en-GB" sz="2100" dirty="0"/>
              <a:t> </a:t>
            </a:r>
            <a:r>
              <a:rPr lang="en-GB" sz="2100" dirty="0" err="1"/>
              <a:t>dell’organizzazione</a:t>
            </a:r>
            <a:r>
              <a:rPr lang="en-GB" sz="2100" dirty="0"/>
              <a:t>, in </a:t>
            </a:r>
            <a:r>
              <a:rPr lang="en-GB" sz="2100" dirty="0" err="1"/>
              <a:t>una</a:t>
            </a:r>
            <a:r>
              <a:rPr lang="en-GB" sz="2100" dirty="0"/>
              <a:t> data </a:t>
            </a:r>
            <a:r>
              <a:rPr lang="en-GB" sz="2100" dirty="0" err="1"/>
              <a:t>direzione</a:t>
            </a:r>
            <a:r>
              <a:rPr lang="en-GB" sz="2100" dirty="0"/>
              <a:t>.</a:t>
            </a:r>
          </a:p>
          <a:p>
            <a:endParaRPr lang="en-GB" sz="2100" dirty="0"/>
          </a:p>
          <a:p>
            <a:r>
              <a:rPr lang="en-GB" sz="2100" dirty="0"/>
              <a:t>La leadership è </a:t>
            </a:r>
            <a:r>
              <a:rPr lang="en-GB" sz="2100" dirty="0" err="1"/>
              <a:t>dunque</a:t>
            </a:r>
            <a:r>
              <a:rPr lang="en-GB" sz="2100" dirty="0"/>
              <a:t> </a:t>
            </a:r>
            <a:r>
              <a:rPr lang="en-GB" sz="2100" dirty="0" err="1"/>
              <a:t>una</a:t>
            </a:r>
            <a:r>
              <a:rPr lang="en-GB" sz="2100" dirty="0"/>
              <a:t> </a:t>
            </a:r>
            <a:r>
              <a:rPr lang="en-GB" sz="2100" u="sng" dirty="0" err="1"/>
              <a:t>relazione</a:t>
            </a:r>
            <a:r>
              <a:rPr lang="en-GB" sz="2100" u="sng" dirty="0"/>
              <a:t> </a:t>
            </a:r>
            <a:r>
              <a:rPr lang="en-GB" sz="2100" u="sng" dirty="0" err="1"/>
              <a:t>sociale</a:t>
            </a:r>
            <a:r>
              <a:rPr lang="en-GB" sz="2100" u="sng" dirty="0"/>
              <a:t>, </a:t>
            </a:r>
            <a:r>
              <a:rPr lang="en-GB" sz="2100" dirty="0" err="1"/>
              <a:t>costruita</a:t>
            </a:r>
            <a:r>
              <a:rPr lang="en-GB" sz="2100" dirty="0"/>
              <a:t> </a:t>
            </a:r>
            <a:r>
              <a:rPr lang="en-GB" sz="2100" dirty="0" err="1"/>
              <a:t>nel</a:t>
            </a:r>
            <a:r>
              <a:rPr lang="en-GB" sz="2100" dirty="0"/>
              <a:t> tempo (</a:t>
            </a:r>
            <a:r>
              <a:rPr lang="en-GB" sz="2100" dirty="0" err="1"/>
              <a:t>cioé</a:t>
            </a:r>
            <a:r>
              <a:rPr lang="en-GB" sz="2100" dirty="0"/>
              <a:t> </a:t>
            </a:r>
            <a:r>
              <a:rPr lang="en-GB" sz="2100" dirty="0" err="1"/>
              <a:t>messa</a:t>
            </a:r>
            <a:r>
              <a:rPr lang="en-GB" sz="2100" dirty="0"/>
              <a:t> “alla </a:t>
            </a:r>
            <a:r>
              <a:rPr lang="en-GB" sz="2100" dirty="0" err="1"/>
              <a:t>prova</a:t>
            </a:r>
            <a:r>
              <a:rPr lang="en-GB" sz="2100" dirty="0"/>
              <a:t>”, “</a:t>
            </a:r>
            <a:r>
              <a:rPr lang="en-GB" sz="2100" dirty="0" err="1"/>
              <a:t>pratica</a:t>
            </a:r>
            <a:r>
              <a:rPr lang="en-GB" sz="2100" dirty="0"/>
              <a:t>”) </a:t>
            </a:r>
            <a:r>
              <a:rPr lang="en-GB" sz="2100" dirty="0" err="1"/>
              <a:t>che</a:t>
            </a:r>
            <a:r>
              <a:rPr lang="en-GB" sz="2100" dirty="0"/>
              <a:t> </a:t>
            </a:r>
            <a:r>
              <a:rPr lang="en-GB" sz="2100" dirty="0" err="1"/>
              <a:t>poggia</a:t>
            </a:r>
            <a:r>
              <a:rPr lang="en-GB" sz="2100" dirty="0"/>
              <a:t> </a:t>
            </a:r>
            <a:r>
              <a:rPr lang="en-GB" sz="2100" dirty="0" err="1"/>
              <a:t>su</a:t>
            </a:r>
            <a:r>
              <a:rPr lang="en-GB" sz="2100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sz="2100" dirty="0"/>
              <a:t>fiducia,</a:t>
            </a:r>
          </a:p>
          <a:p>
            <a:pPr marL="342900" indent="-342900">
              <a:buFontTx/>
              <a:buChar char="-"/>
            </a:pPr>
            <a:r>
              <a:rPr lang="en-GB" sz="2100" dirty="0" err="1"/>
              <a:t>abilità</a:t>
            </a:r>
            <a:r>
              <a:rPr lang="en-GB" sz="2100" dirty="0"/>
              <a:t> </a:t>
            </a:r>
            <a:r>
              <a:rPr lang="en-GB" sz="2100" dirty="0" err="1"/>
              <a:t>relazionali</a:t>
            </a:r>
            <a:r>
              <a:rPr lang="en-GB" sz="2100" dirty="0"/>
              <a:t> e communicative,</a:t>
            </a:r>
          </a:p>
          <a:p>
            <a:pPr marL="342900" indent="-342900">
              <a:buFontTx/>
              <a:buChar char="-"/>
            </a:pPr>
            <a:r>
              <a:rPr lang="en-GB" sz="2100" dirty="0" err="1"/>
              <a:t>credibilità</a:t>
            </a:r>
            <a:r>
              <a:rPr lang="en-GB" sz="2100" dirty="0"/>
              <a:t>,</a:t>
            </a:r>
          </a:p>
          <a:p>
            <a:pPr marL="342900" indent="-342900">
              <a:buFontTx/>
              <a:buChar char="-"/>
            </a:pPr>
            <a:r>
              <a:rPr lang="en-GB" sz="2100" dirty="0" err="1"/>
              <a:t>Specifiche</a:t>
            </a:r>
            <a:r>
              <a:rPr lang="en-GB" sz="2100" dirty="0"/>
              <a:t> </a:t>
            </a:r>
            <a:r>
              <a:rPr lang="en-GB" sz="2100" dirty="0" err="1"/>
              <a:t>risorse</a:t>
            </a:r>
            <a:r>
              <a:rPr lang="en-GB" sz="2100" dirty="0"/>
              <a:t> (</a:t>
            </a:r>
            <a:r>
              <a:rPr lang="en-GB" sz="2100" dirty="0" err="1"/>
              <a:t>compresa</a:t>
            </a:r>
            <a:r>
              <a:rPr lang="en-GB" sz="2100" dirty="0"/>
              <a:t> la </a:t>
            </a:r>
            <a:r>
              <a:rPr lang="en-GB" sz="2100" dirty="0" err="1"/>
              <a:t>competenza</a:t>
            </a:r>
            <a:r>
              <a:rPr lang="en-GB" sz="2100" dirty="0"/>
              <a:t>)</a:t>
            </a:r>
            <a:r>
              <a:rPr lang="en-GB" sz="2300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DC675F-2E99-8DF8-A736-6CBAAE40347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10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13BCC79-9C48-27C1-E561-45F521B3A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31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06CB5-DF04-4FCB-AEC8-48F078C66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C12B9A-401A-F77D-E434-F7CABEE37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234315"/>
            <a:ext cx="10197465" cy="984885"/>
          </a:xfrm>
        </p:spPr>
        <p:txBody>
          <a:bodyPr/>
          <a:lstStyle/>
          <a:p>
            <a:r>
              <a:rPr lang="en-GB" dirty="0"/>
              <a:t>I </a:t>
            </a:r>
            <a:r>
              <a:rPr lang="en-GB" dirty="0" err="1"/>
              <a:t>problemi</a:t>
            </a:r>
            <a:r>
              <a:rPr lang="en-GB" dirty="0"/>
              <a:t> </a:t>
            </a:r>
            <a:r>
              <a:rPr lang="en-GB" dirty="0" err="1"/>
              <a:t>tipici</a:t>
            </a:r>
            <a:r>
              <a:rPr lang="en-GB" dirty="0"/>
              <a:t> della </a:t>
            </a:r>
            <a:r>
              <a:rPr lang="en-GB" dirty="0" err="1"/>
              <a:t>costruzione</a:t>
            </a:r>
            <a:r>
              <a:rPr lang="en-GB" dirty="0"/>
              <a:t> della leadership in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burocrazia</a:t>
            </a:r>
            <a:r>
              <a:rPr lang="en-GB" dirty="0"/>
              <a:t> </a:t>
            </a:r>
            <a:r>
              <a:rPr lang="en-GB" dirty="0" err="1"/>
              <a:t>pubblica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374BC9-4813-58D7-CDCE-DFED6A358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964079"/>
            <a:ext cx="10922763" cy="5893921"/>
          </a:xfrm>
        </p:spPr>
        <p:txBody>
          <a:bodyPr/>
          <a:lstStyle/>
          <a:p>
            <a:endParaRPr lang="en-GB" sz="2100" dirty="0"/>
          </a:p>
          <a:p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100" dirty="0"/>
              <a:t>Le </a:t>
            </a:r>
            <a:r>
              <a:rPr lang="en-GB" sz="2100" dirty="0" err="1"/>
              <a:t>norme</a:t>
            </a:r>
            <a:r>
              <a:rPr lang="en-GB" sz="2100" dirty="0"/>
              <a:t> </a:t>
            </a:r>
            <a:r>
              <a:rPr lang="en-GB" sz="2100" dirty="0" err="1"/>
              <a:t>formali</a:t>
            </a:r>
            <a:r>
              <a:rPr lang="en-GB" sz="2100" dirty="0"/>
              <a:t>, </a:t>
            </a:r>
            <a:r>
              <a:rPr lang="en-GB" sz="2100" dirty="0" err="1"/>
              <a:t>sia</a:t>
            </a:r>
            <a:r>
              <a:rPr lang="en-GB" sz="2100" dirty="0"/>
              <a:t> </a:t>
            </a:r>
            <a:r>
              <a:rPr lang="en-GB" sz="2100" dirty="0" err="1"/>
              <a:t>all’interno</a:t>
            </a:r>
            <a:r>
              <a:rPr lang="en-GB" sz="2100" dirty="0"/>
              <a:t> </a:t>
            </a:r>
            <a:r>
              <a:rPr lang="en-GB" sz="2100" dirty="0" err="1"/>
              <a:t>che</a:t>
            </a:r>
            <a:r>
              <a:rPr lang="en-GB" sz="2100" dirty="0"/>
              <a:t> </a:t>
            </a:r>
            <a:r>
              <a:rPr lang="en-GB" sz="2100" dirty="0" err="1"/>
              <a:t>all’esterno</a:t>
            </a:r>
            <a:r>
              <a:rPr lang="en-GB" sz="2100" dirty="0"/>
              <a:t> </a:t>
            </a:r>
            <a:r>
              <a:rPr lang="en-GB" sz="2100" dirty="0" err="1"/>
              <a:t>dell’organizzazione</a:t>
            </a:r>
            <a:r>
              <a:rPr lang="en-GB" sz="2100" dirty="0"/>
              <a:t> </a:t>
            </a:r>
            <a:r>
              <a:rPr lang="en-GB" sz="2100" dirty="0" err="1"/>
              <a:t>burocratica</a:t>
            </a:r>
            <a:r>
              <a:rPr lang="en-GB" sz="2100" dirty="0"/>
              <a:t>, </a:t>
            </a:r>
            <a:r>
              <a:rPr lang="en-GB" sz="2100" dirty="0" err="1"/>
              <a:t>servono</a:t>
            </a:r>
            <a:r>
              <a:rPr lang="en-GB" sz="2100" dirty="0"/>
              <a:t> per </a:t>
            </a:r>
            <a:r>
              <a:rPr lang="en-GB" sz="2100" b="1" dirty="0" err="1"/>
              <a:t>dissimulare</a:t>
            </a:r>
            <a:r>
              <a:rPr lang="en-GB" sz="2100" b="1" dirty="0"/>
              <a:t> il </a:t>
            </a:r>
            <a:r>
              <a:rPr lang="en-GB" sz="2100" b="1" dirty="0" err="1"/>
              <a:t>potere</a:t>
            </a:r>
            <a:r>
              <a:rPr lang="en-GB" sz="2100" b="1" dirty="0"/>
              <a:t> </a:t>
            </a:r>
            <a:r>
              <a:rPr lang="en-GB" sz="2100" b="1" dirty="0" err="1"/>
              <a:t>personale</a:t>
            </a:r>
            <a:r>
              <a:rPr lang="en-GB" sz="2100" dirty="0"/>
              <a:t>; </a:t>
            </a:r>
            <a:r>
              <a:rPr lang="en-GB" sz="2100" dirty="0" err="1"/>
              <a:t>ragionare</a:t>
            </a:r>
            <a:r>
              <a:rPr lang="en-GB" sz="2100" dirty="0"/>
              <a:t> in termini di leadership, </a:t>
            </a:r>
            <a:r>
              <a:rPr lang="en-GB" sz="2100" dirty="0" err="1"/>
              <a:t>invece</a:t>
            </a:r>
            <a:r>
              <a:rPr lang="en-GB" sz="2100" dirty="0"/>
              <a:t>, pone </a:t>
            </a:r>
            <a:r>
              <a:rPr lang="en-GB" sz="2100" dirty="0" err="1"/>
              <a:t>l’accento</a:t>
            </a:r>
            <a:r>
              <a:rPr lang="en-GB" sz="2100" dirty="0"/>
              <a:t> proprio </a:t>
            </a:r>
            <a:r>
              <a:rPr lang="en-GB" sz="2100" dirty="0" err="1"/>
              <a:t>sull’</a:t>
            </a:r>
            <a:r>
              <a:rPr lang="en-GB" sz="2100" b="1" dirty="0" err="1"/>
              <a:t>aspetto</a:t>
            </a:r>
            <a:r>
              <a:rPr lang="en-GB" sz="2100" b="1" dirty="0"/>
              <a:t> </a:t>
            </a:r>
            <a:r>
              <a:rPr lang="en-GB" sz="2100" b="1" dirty="0" err="1"/>
              <a:t>personale</a:t>
            </a:r>
            <a:r>
              <a:rPr lang="en-GB" sz="2100" dirty="0"/>
              <a:t> del commando\</a:t>
            </a:r>
            <a:r>
              <a:rPr lang="en-GB" sz="2100" dirty="0" err="1"/>
              <a:t>controllo</a:t>
            </a:r>
            <a:r>
              <a:rPr lang="en-GB" sz="2100" dirty="0"/>
              <a:t>\</a:t>
            </a:r>
            <a:r>
              <a:rPr lang="en-GB" sz="2100" dirty="0" err="1"/>
              <a:t>potere</a:t>
            </a:r>
            <a:r>
              <a:rPr lang="en-GB" sz="2100" dirty="0"/>
              <a:t> </a:t>
            </a:r>
            <a:r>
              <a:rPr lang="en-GB" sz="2100" dirty="0" err="1"/>
              <a:t>organizzativo</a:t>
            </a:r>
            <a:r>
              <a:rPr lang="en-GB" sz="2100" dirty="0"/>
              <a:t> (</a:t>
            </a:r>
            <a:r>
              <a:rPr lang="en-GB" sz="2100" u="sng" dirty="0" err="1"/>
              <a:t>che</a:t>
            </a:r>
            <a:r>
              <a:rPr lang="en-GB" sz="2100" u="sng" dirty="0"/>
              <a:t> non </a:t>
            </a:r>
            <a:r>
              <a:rPr lang="en-GB" sz="2100" u="sng" dirty="0" err="1"/>
              <a:t>può</a:t>
            </a:r>
            <a:r>
              <a:rPr lang="en-GB" sz="2100" u="sng" dirty="0"/>
              <a:t> </a:t>
            </a:r>
            <a:r>
              <a:rPr lang="en-GB" sz="2100" u="sng" dirty="0" err="1"/>
              <a:t>mai</a:t>
            </a:r>
            <a:r>
              <a:rPr lang="en-GB" sz="2100" u="sng" dirty="0"/>
              <a:t> </a:t>
            </a:r>
            <a:r>
              <a:rPr lang="en-GB" sz="2100" u="sng" dirty="0" err="1"/>
              <a:t>essere</a:t>
            </a:r>
            <a:r>
              <a:rPr lang="en-GB" sz="2100" u="sng" dirty="0"/>
              <a:t> </a:t>
            </a:r>
            <a:r>
              <a:rPr lang="en-GB" sz="2100" u="sng" dirty="0" err="1"/>
              <a:t>eliminato</a:t>
            </a:r>
            <a:r>
              <a:rPr lang="en-GB" sz="2100" u="sng" dirty="0"/>
              <a:t>)</a:t>
            </a:r>
            <a:r>
              <a:rPr lang="en-GB" sz="21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In </a:t>
            </a:r>
            <a:r>
              <a:rPr lang="en-GB" sz="2100" dirty="0" err="1"/>
              <a:t>più</a:t>
            </a:r>
            <a:r>
              <a:rPr lang="en-GB" sz="2100" dirty="0"/>
              <a:t>, </a:t>
            </a:r>
            <a:r>
              <a:rPr lang="en-GB" sz="2100" dirty="0" err="1"/>
              <a:t>specificità</a:t>
            </a:r>
            <a:r>
              <a:rPr lang="en-GB" sz="2100" dirty="0"/>
              <a:t> del </a:t>
            </a:r>
            <a:r>
              <a:rPr lang="en-GB" sz="2100" dirty="0" err="1"/>
              <a:t>contesto</a:t>
            </a:r>
            <a:r>
              <a:rPr lang="en-GB" sz="2100" dirty="0"/>
              <a:t> </a:t>
            </a:r>
            <a:r>
              <a:rPr lang="en-GB" sz="2100" dirty="0" err="1"/>
              <a:t>pubblico</a:t>
            </a:r>
            <a:r>
              <a:rPr lang="en-GB" sz="2100" dirty="0"/>
              <a:t>:</a:t>
            </a:r>
          </a:p>
          <a:p>
            <a:endParaRPr lang="en-GB" sz="2100" dirty="0"/>
          </a:p>
          <a:p>
            <a:r>
              <a:rPr lang="it-IT" sz="2100" dirty="0"/>
              <a:t>- Vincoli normativi forti,</a:t>
            </a:r>
          </a:p>
          <a:p>
            <a:r>
              <a:rPr lang="it-IT" sz="2100" dirty="0"/>
              <a:t>- Limitata leva su incentivi e sanzioni,</a:t>
            </a:r>
          </a:p>
          <a:p>
            <a:r>
              <a:rPr lang="it-IT" sz="2100" dirty="0"/>
              <a:t>- Accountability multipla e talvolta debole.</a:t>
            </a: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/>
              <a:t>I </a:t>
            </a:r>
            <a:r>
              <a:rPr lang="en-GB" sz="2100" dirty="0" err="1"/>
              <a:t>modelli</a:t>
            </a:r>
            <a:r>
              <a:rPr lang="en-GB" sz="2100" dirty="0"/>
              <a:t> di leadership </a:t>
            </a:r>
            <a:r>
              <a:rPr lang="en-GB" sz="2100" dirty="0" err="1"/>
              <a:t>effettivi</a:t>
            </a:r>
            <a:r>
              <a:rPr lang="en-GB" sz="2100" dirty="0"/>
              <a:t> e </a:t>
            </a:r>
            <a:r>
              <a:rPr lang="en-GB" sz="2100" dirty="0" err="1"/>
              <a:t>desiderabili</a:t>
            </a:r>
            <a:r>
              <a:rPr lang="en-GB" sz="2100" dirty="0"/>
              <a:t> </a:t>
            </a:r>
            <a:r>
              <a:rPr lang="en-GB" sz="2100" dirty="0" err="1"/>
              <a:t>dipendono</a:t>
            </a:r>
            <a:r>
              <a:rPr lang="en-GB" sz="2100" dirty="0"/>
              <a:t> dal </a:t>
            </a:r>
            <a:r>
              <a:rPr lang="en-GB" sz="2100" dirty="0" err="1"/>
              <a:t>contesto</a:t>
            </a:r>
            <a:r>
              <a:rPr lang="en-GB" sz="2100" dirty="0"/>
              <a:t> e </a:t>
            </a:r>
            <a:r>
              <a:rPr lang="en-GB" sz="2100" dirty="0" err="1"/>
              <a:t>dalla</a:t>
            </a:r>
            <a:r>
              <a:rPr lang="en-GB" sz="2100" dirty="0"/>
              <a:t> </a:t>
            </a:r>
            <a:r>
              <a:rPr lang="en-GB" sz="2100" dirty="0" err="1"/>
              <a:t>situazione</a:t>
            </a:r>
            <a:r>
              <a:rPr lang="en-GB" sz="21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734C74-FC20-4ED8-97AB-97E2BFF0822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11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028B68F-3B9C-9438-9394-34B89B27A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88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E3073-BE4F-09F3-8E1C-16B81BE2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FCA66A-3917-781B-2659-9AAE7F03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234315"/>
            <a:ext cx="10197465" cy="984885"/>
          </a:xfrm>
        </p:spPr>
        <p:txBody>
          <a:bodyPr/>
          <a:lstStyle/>
          <a:p>
            <a:r>
              <a:rPr lang="en-GB" dirty="0" err="1"/>
              <a:t>Pensare</a:t>
            </a:r>
            <a:r>
              <a:rPr lang="en-GB" dirty="0"/>
              <a:t> in termini di leadership: il </a:t>
            </a:r>
            <a:r>
              <a:rPr lang="en-GB" dirty="0" err="1"/>
              <a:t>ruolo</a:t>
            </a:r>
            <a:r>
              <a:rPr lang="en-GB" dirty="0"/>
              <a:t> del </a:t>
            </a:r>
            <a:r>
              <a:rPr lang="en-GB" dirty="0" err="1"/>
              <a:t>dirigente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F4E26E-0C6A-57FD-D7AC-65F762521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964079"/>
            <a:ext cx="10922763" cy="4847481"/>
          </a:xfrm>
        </p:spPr>
        <p:txBody>
          <a:bodyPr/>
          <a:lstStyle/>
          <a:p>
            <a:endParaRPr lang="en-GB" sz="2100" dirty="0"/>
          </a:p>
          <a:p>
            <a:endParaRPr lang="en-GB" dirty="0"/>
          </a:p>
          <a:p>
            <a:endParaRPr lang="en-GB" dirty="0"/>
          </a:p>
          <a:p>
            <a:r>
              <a:rPr lang="en-GB" sz="2200" b="1" dirty="0"/>
              <a:t>Il </a:t>
            </a:r>
            <a:r>
              <a:rPr lang="en-GB" sz="2200" b="1" dirty="0" err="1"/>
              <a:t>dirigente</a:t>
            </a:r>
            <a:r>
              <a:rPr lang="en-GB" sz="2200" b="1" dirty="0"/>
              <a:t> è un </a:t>
            </a:r>
            <a:r>
              <a:rPr lang="en-GB" sz="2200" b="1" dirty="0" err="1"/>
              <a:t>mediatore</a:t>
            </a:r>
            <a:r>
              <a:rPr lang="en-GB" sz="2200" b="1" dirty="0"/>
              <a:t> </a:t>
            </a:r>
            <a:r>
              <a:rPr lang="en-GB" sz="2200" b="1" dirty="0" err="1"/>
              <a:t>organizzativo</a:t>
            </a:r>
            <a:r>
              <a:rPr lang="en-GB" sz="2200" b="1" dirty="0"/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dare senso alle attività,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tradurre norme in pratiche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costruire cooperazione</a:t>
            </a:r>
          </a:p>
          <a:p>
            <a:endParaRPr lang="it-IT" sz="2200" dirty="0"/>
          </a:p>
          <a:p>
            <a:r>
              <a:rPr lang="it-IT" sz="2400" b="1" dirty="0"/>
              <a:t>I</a:t>
            </a:r>
            <a:r>
              <a:rPr lang="it-IT" sz="2200" b="1" dirty="0"/>
              <a:t>l dirigente negozia il proprio stile tra:</a:t>
            </a:r>
            <a:endParaRPr lang="it-IT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vincoli istituzionali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cultura organizzativa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caratteristiche del team </a:t>
            </a:r>
          </a:p>
          <a:p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8D26CD-356E-04DA-2EC5-72F9102734D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12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34BE10-67E2-8C09-4622-4FBE1BE72C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55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FD5BD-7045-3CF5-1B12-F9522706C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3208B4-33F0-427A-CBF3-00058DFF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/>
              <a:t>4 </a:t>
            </a:r>
            <a:r>
              <a:rPr lang="en-GB" dirty="0" err="1"/>
              <a:t>modelli</a:t>
            </a:r>
            <a:r>
              <a:rPr lang="en-GB" dirty="0"/>
              <a:t> di leadership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275320A-B4DD-D118-EEC2-B759C68E76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13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0393EBE-4185-581B-5626-962F30B89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graphicFrame>
        <p:nvGraphicFramePr>
          <p:cNvPr id="7" name="Segnaposto testo 2">
            <a:extLst>
              <a:ext uri="{FF2B5EF4-FFF2-40B4-BE49-F238E27FC236}">
                <a16:creationId xmlns:a16="http://schemas.microsoft.com/office/drawing/2014/main" id="{DA920421-B7D3-18ED-2AA2-E1873D1607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08337"/>
              </p:ext>
            </p:extLst>
          </p:nvPr>
        </p:nvGraphicFramePr>
        <p:xfrm>
          <a:off x="431037" y="1219201"/>
          <a:ext cx="10922763" cy="3862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0476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10D1-83AC-6F70-39CA-CCC53FF2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74B180-A3F3-D11D-7111-457709751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 err="1"/>
              <a:t>Gerarchico-procedurale</a:t>
            </a:r>
            <a:r>
              <a:rPr lang="en-GB" dirty="0"/>
              <a:t> (</a:t>
            </a:r>
            <a:r>
              <a:rPr lang="en-GB" dirty="0" err="1"/>
              <a:t>modello</a:t>
            </a:r>
            <a:r>
              <a:rPr lang="en-GB" dirty="0"/>
              <a:t> “</a:t>
            </a:r>
            <a:r>
              <a:rPr lang="en-GB" dirty="0" err="1"/>
              <a:t>ufficiale</a:t>
            </a:r>
            <a:r>
              <a:rPr lang="en-GB" dirty="0"/>
              <a:t>”)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554E73-4C4C-8BA9-E21F-D3E842053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915680"/>
            <a:ext cx="10922763" cy="6170920"/>
          </a:xfrm>
        </p:spPr>
        <p:txBody>
          <a:bodyPr/>
          <a:lstStyle/>
          <a:p>
            <a:endParaRPr lang="en-GB" sz="2100" dirty="0"/>
          </a:p>
          <a:p>
            <a:pPr algn="ctr"/>
            <a:r>
              <a:rPr lang="it-IT" sz="2500" b="1" dirty="0"/>
              <a:t>Caratteristiche:</a:t>
            </a:r>
            <a:endParaRPr lang="it-IT" sz="2500" dirty="0"/>
          </a:p>
          <a:p>
            <a:pPr algn="ctr"/>
            <a:r>
              <a:rPr lang="it-IT" sz="2500" dirty="0"/>
              <a:t>centralità delle regole </a:t>
            </a:r>
          </a:p>
          <a:p>
            <a:pPr algn="ctr"/>
            <a:r>
              <a:rPr lang="it-IT" sz="2500" dirty="0"/>
              <a:t>controllo formale </a:t>
            </a:r>
          </a:p>
          <a:p>
            <a:pPr algn="ctr"/>
            <a:r>
              <a:rPr lang="it-IT" sz="2500" dirty="0"/>
              <a:t>distanza dal team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Funziona quando:</a:t>
            </a:r>
            <a:endParaRPr lang="it-IT" sz="2500" dirty="0"/>
          </a:p>
          <a:p>
            <a:pPr algn="ctr"/>
            <a:r>
              <a:rPr lang="it-IT" sz="2500" dirty="0"/>
              <a:t>serve certezza </a:t>
            </a:r>
          </a:p>
          <a:p>
            <a:pPr algn="ctr"/>
            <a:r>
              <a:rPr lang="it-IT" sz="2500" dirty="0"/>
              <a:t>contesti ad alta pressione normativa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Rischi:</a:t>
            </a:r>
            <a:endParaRPr lang="it-IT" sz="2500" dirty="0"/>
          </a:p>
          <a:p>
            <a:pPr algn="ctr"/>
            <a:r>
              <a:rPr lang="it-IT" sz="2500" dirty="0"/>
              <a:t>passività </a:t>
            </a:r>
          </a:p>
          <a:p>
            <a:pPr algn="ctr"/>
            <a:r>
              <a:rPr lang="it-IT" sz="2500" dirty="0"/>
              <a:t>scarsa iniziativa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9522BB-7589-1496-BDC2-64CD7A5E8C7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14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453DBA-73DE-B44D-C75C-3F87FA54E8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3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ECF52-F184-0A12-5E6B-74403FB54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A7DDBA-4440-0DDC-A69B-CB698F8E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 err="1"/>
              <a:t>Relazionale-negoziale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853248-DE31-9357-FDAA-D2B99772B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685800"/>
            <a:ext cx="10922763" cy="6170920"/>
          </a:xfrm>
        </p:spPr>
        <p:txBody>
          <a:bodyPr/>
          <a:lstStyle/>
          <a:p>
            <a:endParaRPr lang="en-GB" sz="2100" dirty="0"/>
          </a:p>
          <a:p>
            <a:pPr algn="ctr"/>
            <a:r>
              <a:rPr lang="it-IT" sz="2500" b="1" dirty="0"/>
              <a:t>Caratteristiche:</a:t>
            </a:r>
            <a:endParaRPr lang="it-IT" sz="2500" dirty="0"/>
          </a:p>
          <a:p>
            <a:pPr algn="ctr"/>
            <a:r>
              <a:rPr lang="it-IT" sz="2500" dirty="0"/>
              <a:t>ascolto </a:t>
            </a:r>
          </a:p>
          <a:p>
            <a:pPr algn="ctr"/>
            <a:r>
              <a:rPr lang="it-IT" sz="2500" dirty="0"/>
              <a:t>mediazione </a:t>
            </a:r>
          </a:p>
          <a:p>
            <a:pPr algn="ctr"/>
            <a:r>
              <a:rPr lang="it-IT" sz="2500" dirty="0"/>
              <a:t>costruzione di consenso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Punti di forza:</a:t>
            </a:r>
            <a:endParaRPr lang="it-IT" sz="2500" dirty="0"/>
          </a:p>
          <a:p>
            <a:pPr algn="ctr"/>
            <a:r>
              <a:rPr lang="it-IT" sz="2500" dirty="0"/>
              <a:t>cooperazione </a:t>
            </a:r>
          </a:p>
          <a:p>
            <a:pPr algn="ctr"/>
            <a:r>
              <a:rPr lang="it-IT" sz="2500" dirty="0"/>
              <a:t>clima positivo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Rischi:</a:t>
            </a:r>
            <a:endParaRPr lang="it-IT" sz="2500" dirty="0"/>
          </a:p>
          <a:p>
            <a:pPr algn="ctr"/>
            <a:r>
              <a:rPr lang="it-IT" sz="2500" dirty="0"/>
              <a:t>lentezza </a:t>
            </a:r>
          </a:p>
          <a:p>
            <a:pPr algn="ctr"/>
            <a:r>
              <a:rPr lang="it-IT" sz="2500" dirty="0"/>
              <a:t>ambiguità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F20B5A-1C62-0C47-7A7B-E5B93053BB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15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0F291E7-B0CF-B329-7CA5-1450BEA1A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87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121EF-5723-E280-507A-8973A79B1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5EAF8E-4FBA-364D-A773-7F53849E5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 err="1"/>
              <a:t>Tecnocratico-competente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8D41FD-5FA0-C8BB-E32A-A9856B266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995601"/>
            <a:ext cx="10922763" cy="5786199"/>
          </a:xfrm>
        </p:spPr>
        <p:txBody>
          <a:bodyPr/>
          <a:lstStyle/>
          <a:p>
            <a:endParaRPr lang="en-GB" sz="2100" dirty="0"/>
          </a:p>
          <a:p>
            <a:pPr algn="ctr"/>
            <a:r>
              <a:rPr lang="it-IT" sz="2500" b="1" dirty="0"/>
              <a:t>Caratteristiche:</a:t>
            </a:r>
            <a:endParaRPr lang="it-IT" sz="2500" dirty="0"/>
          </a:p>
          <a:p>
            <a:pPr algn="ctr"/>
            <a:r>
              <a:rPr lang="it-IT" sz="2500" dirty="0"/>
              <a:t>fondato sul sapere </a:t>
            </a:r>
          </a:p>
          <a:p>
            <a:pPr algn="ctr"/>
            <a:r>
              <a:rPr lang="it-IT" sz="2500" dirty="0"/>
              <a:t>competenza professionale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Punti di forza:</a:t>
            </a:r>
            <a:endParaRPr lang="it-IT" sz="2500" dirty="0"/>
          </a:p>
          <a:p>
            <a:pPr algn="ctr"/>
            <a:r>
              <a:rPr lang="it-IT" sz="2500" dirty="0"/>
              <a:t>credibilità </a:t>
            </a:r>
          </a:p>
          <a:p>
            <a:pPr algn="ctr"/>
            <a:r>
              <a:rPr lang="it-IT" sz="2500" dirty="0"/>
              <a:t>qualità decisionale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Rischi:</a:t>
            </a:r>
            <a:endParaRPr lang="it-IT" sz="2500" dirty="0"/>
          </a:p>
          <a:p>
            <a:pPr algn="ctr"/>
            <a:r>
              <a:rPr lang="it-IT" sz="2500" dirty="0"/>
              <a:t>distanza relazionale </a:t>
            </a:r>
          </a:p>
          <a:p>
            <a:pPr algn="ctr"/>
            <a:r>
              <a:rPr lang="it-IT" sz="2500" dirty="0"/>
              <a:t>difficoltà nella gestione del team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B40753A-F22B-7B6F-9493-FE20728507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16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75FE86-6930-5676-2B14-8A68E7CF7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7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57B73-76F5-8157-B822-601D1125E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72118-6AED-8574-5B3C-0C77F3F6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/>
              <a:t>Facilitativo-generativo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34D8E-31AB-DED7-74AB-72FF36236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995601"/>
            <a:ext cx="10922763" cy="5401479"/>
          </a:xfrm>
        </p:spPr>
        <p:txBody>
          <a:bodyPr/>
          <a:lstStyle/>
          <a:p>
            <a:endParaRPr lang="en-GB" sz="2100" dirty="0"/>
          </a:p>
          <a:p>
            <a:pPr algn="ctr"/>
            <a:r>
              <a:rPr lang="it-IT" sz="2500" b="1" dirty="0"/>
              <a:t>Caratteristiche:</a:t>
            </a:r>
            <a:endParaRPr lang="it-IT" sz="2500" dirty="0"/>
          </a:p>
          <a:p>
            <a:pPr algn="ctr"/>
            <a:r>
              <a:rPr lang="it-IT" sz="2500" dirty="0"/>
              <a:t>delega reale </a:t>
            </a:r>
          </a:p>
          <a:p>
            <a:pPr algn="ctr"/>
            <a:r>
              <a:rPr lang="it-IT" sz="2500" dirty="0"/>
              <a:t>sviluppo dell’autonomia e del team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Punti di forza:</a:t>
            </a:r>
            <a:endParaRPr lang="it-IT" sz="2500" dirty="0"/>
          </a:p>
          <a:p>
            <a:pPr algn="ctr"/>
            <a:r>
              <a:rPr lang="it-IT" sz="2500" dirty="0"/>
              <a:t>responsabilizzazione </a:t>
            </a:r>
          </a:p>
          <a:p>
            <a:pPr algn="ctr"/>
            <a:r>
              <a:rPr lang="it-IT" sz="2500" dirty="0"/>
              <a:t>innovazione </a:t>
            </a:r>
          </a:p>
          <a:p>
            <a:pPr algn="ctr"/>
            <a:endParaRPr lang="it-IT" sz="2500" b="1" dirty="0"/>
          </a:p>
          <a:p>
            <a:pPr algn="ctr"/>
            <a:r>
              <a:rPr lang="it-IT" sz="2500" b="1" dirty="0"/>
              <a:t>Rischi:</a:t>
            </a:r>
            <a:endParaRPr lang="it-IT" sz="2500" dirty="0"/>
          </a:p>
          <a:p>
            <a:pPr algn="ctr"/>
            <a:r>
              <a:rPr lang="it-IT" sz="2500" dirty="0"/>
              <a:t>possibile perdita di controllo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967422-E75E-7E00-DE32-985058C5D05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17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6D77D2C-4039-B3A1-39E4-A03153DD7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73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22FBF-4933-9AFE-A438-794804AE1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87256F-578A-F707-675D-8CAC34DCB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/>
              <a:t>Una </a:t>
            </a:r>
            <a:r>
              <a:rPr lang="en-GB" dirty="0" err="1"/>
              <a:t>domanda</a:t>
            </a:r>
            <a:r>
              <a:rPr lang="en-GB" dirty="0"/>
              <a:t> finale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125AAB-5495-D1F0-0453-4C6154343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995601"/>
            <a:ext cx="10922763" cy="3524042"/>
          </a:xfrm>
        </p:spPr>
        <p:txBody>
          <a:bodyPr/>
          <a:lstStyle/>
          <a:p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it-IT" sz="2400" i="1" dirty="0"/>
          </a:p>
          <a:p>
            <a:pPr algn="ctr"/>
            <a:r>
              <a:rPr lang="it-IT" sz="3000" dirty="0"/>
              <a:t>Cosa significa, concretamente, essere un buon dirigente nella </a:t>
            </a:r>
            <a:r>
              <a:rPr lang="it-IT" sz="3000"/>
              <a:t>PA di oggi</a:t>
            </a:r>
            <a:r>
              <a:rPr lang="it-IT" sz="3000" dirty="0"/>
              <a:t>?</a:t>
            </a:r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27DDA12-3695-602D-1BD8-20AA2596FC3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18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7DAB948-52C8-60D3-0B08-F6BC379DCF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61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19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36F231-6825-D0B5-E841-EA46DD56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421957"/>
            <a:ext cx="10197465" cy="492443"/>
          </a:xfrm>
        </p:spPr>
        <p:txBody>
          <a:bodyPr/>
          <a:lstStyle/>
          <a:p>
            <a:r>
              <a:rPr lang="en-GB" dirty="0" err="1"/>
              <a:t>Obiettivi</a:t>
            </a:r>
            <a:r>
              <a:rPr lang="en-GB" dirty="0"/>
              <a:t> </a:t>
            </a:r>
            <a:r>
              <a:rPr lang="en-GB" dirty="0" err="1"/>
              <a:t>formativi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586B89-BA7D-4DF7-D185-89FD3A25C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1676400"/>
            <a:ext cx="10922763" cy="2200602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500" dirty="0"/>
              <a:t>Aumentare la consapevolezza sull’importanza delle dinamiche informali all’interno di un contesto organizzativo istituzionale;</a:t>
            </a:r>
          </a:p>
          <a:p>
            <a:pPr algn="l"/>
            <a:endParaRPr lang="it-IT" sz="25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500" dirty="0"/>
              <a:t>Mettere a fuoco e riflettere sui vari stili di leaderships in una burocrazia pubblica;</a:t>
            </a:r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98C964-165C-E145-29D1-97411A614B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2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B99C7A-8393-66B7-E067-A5BC54A3E4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5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69545E75-2DB1-87A1-F61E-278C88EBA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prima: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burocrazia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E462C78-2ABC-C958-A442-CCD3FBA073F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704320" y="6446837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rtl="0">
              <a:spcBef>
                <a:spcPts val="290"/>
              </a:spcBef>
            </a:pPr>
            <a:fld id="{81D60167-4931-47E6-BA6A-407CBD079E47}" type="slidenum">
              <a:rPr lang="en-US" sz="1100" kern="1200" spc="-2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r" rtl="0">
                <a:spcBef>
                  <a:spcPts val="290"/>
                </a:spcBef>
              </a:pPr>
              <a:t>3</a:t>
            </a:fld>
            <a:endParaRPr lang="en-US" sz="1100" kern="1200" spc="-25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A0A0BBC-04DA-4CB6-88C4-9830DB3475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7305B-C58A-C132-5DBD-95FCB5DF1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43270-BD6E-1D53-1E8B-8395C94FC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984885"/>
          </a:xfrm>
        </p:spPr>
        <p:txBody>
          <a:bodyPr/>
          <a:lstStyle/>
          <a:p>
            <a:r>
              <a:rPr lang="en-GB" dirty="0"/>
              <a:t>Le </a:t>
            </a:r>
            <a:r>
              <a:rPr lang="en-GB" dirty="0" err="1"/>
              <a:t>organizzazioni</a:t>
            </a:r>
            <a:r>
              <a:rPr lang="en-GB" dirty="0"/>
              <a:t> dal punto di vista </a:t>
            </a:r>
            <a:r>
              <a:rPr lang="en-GB" dirty="0" err="1"/>
              <a:t>sociologico</a:t>
            </a:r>
            <a:r>
              <a:rPr lang="en-GB" dirty="0"/>
              <a:t>: il </a:t>
            </a:r>
            <a:r>
              <a:rPr lang="en-GB" dirty="0" err="1"/>
              <a:t>contesto</a:t>
            </a:r>
            <a:r>
              <a:rPr lang="en-GB" dirty="0"/>
              <a:t> generale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F7001F-9C23-770E-7F2C-99F08CCFF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10922763" cy="3862596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it-IT" sz="2300" b="1" dirty="0"/>
              <a:t>Tre livelli della vita organizzativa</a:t>
            </a:r>
            <a:r>
              <a:rPr lang="it-IT" sz="2300" dirty="0"/>
              <a:t>:</a:t>
            </a:r>
          </a:p>
          <a:p>
            <a:endParaRPr lang="it-IT" sz="2300" dirty="0"/>
          </a:p>
          <a:p>
            <a:r>
              <a:rPr lang="it-IT" sz="2300" b="1" dirty="0"/>
              <a:t>Formale</a:t>
            </a:r>
            <a:r>
              <a:rPr lang="it-IT" sz="2300" dirty="0"/>
              <a:t> → norme, procedure, ruoli.</a:t>
            </a:r>
          </a:p>
          <a:p>
            <a:endParaRPr lang="it-IT" sz="2300" dirty="0"/>
          </a:p>
          <a:p>
            <a:r>
              <a:rPr lang="it-IT" sz="2300" b="1" dirty="0"/>
              <a:t>Informale</a:t>
            </a:r>
            <a:r>
              <a:rPr lang="it-IT" sz="2300" dirty="0"/>
              <a:t> → fiducia, reputazione, relazioni.</a:t>
            </a:r>
          </a:p>
          <a:p>
            <a:endParaRPr lang="it-IT" sz="2300" dirty="0"/>
          </a:p>
          <a:p>
            <a:r>
              <a:rPr lang="it-IT" sz="2300" b="1" dirty="0" err="1"/>
              <a:t>Micropolitico</a:t>
            </a:r>
            <a:r>
              <a:rPr lang="it-IT" sz="2300" b="1" dirty="0"/>
              <a:t> e </a:t>
            </a:r>
            <a:r>
              <a:rPr lang="it-IT" sz="2300" b="1" dirty="0" err="1"/>
              <a:t>macropolitico</a:t>
            </a:r>
            <a:r>
              <a:rPr lang="it-IT" sz="2300" dirty="0"/>
              <a:t> → conflitti, alleanze, negoziazioni.</a:t>
            </a:r>
            <a:endParaRPr lang="en-GB" sz="23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DBCF58-B590-0798-9AA7-7B0BF1F3420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4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E315BF-0175-4E5D-7DD5-BF16345729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9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5DE6-7FB1-11A6-C9D8-E7CC24124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79DD3C-2B04-0F3C-E776-54E45095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6715"/>
            <a:ext cx="10197465" cy="492443"/>
          </a:xfrm>
        </p:spPr>
        <p:txBody>
          <a:bodyPr/>
          <a:lstStyle/>
          <a:p>
            <a:r>
              <a:rPr lang="en-GB" dirty="0"/>
              <a:t>La </a:t>
            </a:r>
            <a:r>
              <a:rPr lang="en-GB" dirty="0" err="1"/>
              <a:t>burocrazia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FF6BEC-1B06-E146-7E50-EB6CD22E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914400"/>
            <a:ext cx="10922763" cy="5539978"/>
          </a:xfrm>
        </p:spPr>
        <p:txBody>
          <a:bodyPr/>
          <a:lstStyle/>
          <a:p>
            <a:endParaRPr lang="en-GB" dirty="0"/>
          </a:p>
          <a:p>
            <a:r>
              <a:rPr lang="it-IT" sz="2000" b="1" dirty="0"/>
              <a:t>Burocrazia («governo degli uffici»): </a:t>
            </a:r>
            <a:r>
              <a:rPr lang="it-IT" sz="2000" dirty="0"/>
              <a:t>nel linguaggio specialistico la burocrazia è un termine che si riferisce sia all’erogazione di un servizio, dove questa erogazione si fonda sulle norme; sia agli aspetti normativi della vita organizzativa: organizzare il lavoro attraverso le </a:t>
            </a:r>
            <a:r>
              <a:rPr lang="it-IT" sz="2000" u="sng" dirty="0"/>
              <a:t>norme</a:t>
            </a:r>
            <a:r>
              <a:rPr lang="it-IT" sz="2000" dirty="0"/>
              <a:t> (e la </a:t>
            </a:r>
            <a:r>
              <a:rPr lang="it-IT" sz="2000" u="sng" dirty="0"/>
              <a:t>gerarchia</a:t>
            </a:r>
            <a:r>
              <a:rPr lang="it-IT" sz="2000" dirty="0"/>
              <a:t>) [</a:t>
            </a:r>
            <a:r>
              <a:rPr lang="it-IT" sz="2000" b="1" dirty="0"/>
              <a:t>CIO’ CHE CI INTERESSA IN QUESTA SEDE</a:t>
            </a:r>
            <a:r>
              <a:rPr lang="it-IT" sz="2000" dirty="0"/>
              <a:t>]. </a:t>
            </a:r>
          </a:p>
          <a:p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La burocrazia è un particolare modello organizzativo, nella modernità tipico delle amministrazioni pubbliche (ecco perché ne è sinonimo).</a:t>
            </a:r>
          </a:p>
          <a:p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Nonostante «burocrazia» sia considerato nel linguaggio comune come sinonimo di rigidità, lentezza e talvolta inefficienza (valori negativi e anti-moderni), storicamente la burocrazia si afferma come modello organizzativo enormemente superiore a quelli precedenti, per capacità amministrative di una società moderna.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Nessuna organizzazione e nessuna società moderna possono fare a meno della burocrazia: consente di gestire uniformemente i «grandi numeri».</a:t>
            </a:r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00F4711-257C-312F-61C0-96CBE397DBE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5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695376-CAE7-B343-2693-EB77B91A8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9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2FD6F-E628-7EC3-C46E-B2B6E70B0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FBC06-FF19-BD0A-37B9-4ADD87FF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GB" sz="3700">
                <a:solidFill>
                  <a:srgbClr val="FFFFFF"/>
                </a:solidFill>
              </a:rPr>
              <a:t>Il fenomeno burocratico: l’analisi di Max Weber (1864-1920)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5B9D48-C5E2-F426-23DB-8F1F4C4BE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9245" y="669363"/>
            <a:ext cx="4570955" cy="5534211"/>
          </a:xfrm>
        </p:spPr>
        <p:txBody>
          <a:bodyPr anchor="ctr">
            <a:normAutofit lnSpcReduction="10000"/>
          </a:bodyPr>
          <a:lstStyle/>
          <a:p>
            <a:pPr marL="609600" indent="-609600" algn="just">
              <a:lnSpc>
                <a:spcPct val="90000"/>
              </a:lnSpc>
              <a:spcAft>
                <a:spcPts val="600"/>
              </a:spcAft>
            </a:pPr>
            <a:r>
              <a:rPr lang="it-IT" sz="1500" dirty="0"/>
              <a:t>Il modello burocratico «classico» è definito dalle </a:t>
            </a:r>
          </a:p>
          <a:p>
            <a:pPr marL="609600" indent="-609600" algn="just">
              <a:lnSpc>
                <a:spcPct val="90000"/>
              </a:lnSpc>
              <a:spcAft>
                <a:spcPts val="600"/>
              </a:spcAft>
            </a:pPr>
            <a:r>
              <a:rPr lang="it-IT" sz="1500" dirty="0"/>
              <a:t>seguenti caratteristiche: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 typeface="Wingdings" pitchFamily="2" charset="2"/>
              <a:buNone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potere e controllo fondato sull’Autorità;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gerarchia razionale di funzioni, mansioni e quindi uomini;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divisione spinta del lavoro, su base razionale;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regolamenti astratti;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reclutamento del personale in base alla competenza;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separazione tra i mezzi dell’amministrazione e il patrimonio dei funzionari;</a:t>
            </a:r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it-IT" sz="1500" dirty="0"/>
          </a:p>
          <a:p>
            <a:pPr marL="609600" indent="-6096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it-IT" sz="1500" dirty="0"/>
              <a:t>impersonalità, generalità e standardizzazione delle prestazioni.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11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4D87869-AF9D-7BD1-6024-0CD8F8A21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479" y="2286000"/>
            <a:ext cx="1748521" cy="2395235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91945B-99E6-F58B-1769-B8314A980A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 marL="38100">
              <a:spcBef>
                <a:spcPts val="290"/>
              </a:spcBef>
            </a:pPr>
            <a:fld id="{81D60167-4931-47E6-BA6A-407CBD079E47}" type="slidenum">
              <a:rPr lang="it-IT" sz="1100" spc="-25">
                <a:solidFill>
                  <a:schemeClr val="tx1">
                    <a:lumMod val="50000"/>
                    <a:lumOff val="50000"/>
                  </a:schemeClr>
                </a:solidFill>
              </a:rPr>
              <a:pPr marL="38100">
                <a:spcBef>
                  <a:spcPts val="290"/>
                </a:spcBef>
              </a:pPr>
              <a:t>6</a:t>
            </a:fld>
            <a:endParaRPr lang="it-IT" sz="1100" spc="-25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2AF9324-185E-91D0-B9C2-F7FE48784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313196"/>
            <a:ext cx="2823586" cy="24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54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B87E1-FB08-0F75-1AE1-990AB3F5A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1E93874-9DA8-AECB-9129-B9F19A7ED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Le </a:t>
            </a:r>
            <a:r>
              <a:rPr lang="en-GB" dirty="0" err="1"/>
              <a:t>disfunzioni</a:t>
            </a:r>
            <a:r>
              <a:rPr lang="en-GB" dirty="0"/>
              <a:t> </a:t>
            </a:r>
            <a:r>
              <a:rPr lang="en-GB" dirty="0" err="1"/>
              <a:t>tipiche</a:t>
            </a:r>
            <a:r>
              <a:rPr lang="en-GB" dirty="0"/>
              <a:t> della </a:t>
            </a:r>
            <a:r>
              <a:rPr lang="en-GB" dirty="0" err="1"/>
              <a:t>burocrazia</a:t>
            </a:r>
            <a:r>
              <a:rPr lang="en-GB" dirty="0"/>
              <a:t> secondo Robert K. Merton (1910-2003)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1793D7-B699-A043-7F59-1429ED277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729345" cy="4351338"/>
          </a:xfrm>
        </p:spPr>
        <p:txBody>
          <a:bodyPr>
            <a:normAutofit/>
          </a:bodyPr>
          <a:lstStyle/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dirty="0"/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100" dirty="0"/>
              <a:t>L’incapacità addestrata di adattarsi al nuovo.</a:t>
            </a:r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2100" dirty="0"/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100" dirty="0"/>
              <a:t>Il ritualismo burocratico.</a:t>
            </a:r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2100" dirty="0"/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100" dirty="0"/>
              <a:t>Spirito di corpo e orgoglio di mestiere.</a:t>
            </a:r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it-IT" sz="2100" dirty="0"/>
          </a:p>
          <a:p>
            <a:pPr marL="609600" indent="-609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100" dirty="0"/>
              <a:t>Contrastanti aspettative di burocrazia e utenza.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643ECE0-2401-0611-BD63-11F63305C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968" y="986928"/>
            <a:ext cx="2482114" cy="2727597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3DA99D-AD2A-5ED3-E434-C1719AB2E7A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657162" y="6356350"/>
            <a:ext cx="1696637" cy="365125"/>
          </a:xfrm>
        </p:spPr>
        <p:txBody>
          <a:bodyPr>
            <a:normAutofit/>
          </a:bodyPr>
          <a:lstStyle/>
          <a:p>
            <a:pPr marL="38100">
              <a:spcBef>
                <a:spcPts val="290"/>
              </a:spcBef>
            </a:pPr>
            <a:fld id="{81D60167-4931-47E6-BA6A-407CBD079E47}" type="slidenum">
              <a:rPr lang="it-IT" spc="-25" smtClean="0"/>
              <a:pPr marL="38100">
                <a:spcBef>
                  <a:spcPts val="290"/>
                </a:spcBef>
              </a:pPr>
              <a:t>7</a:t>
            </a:fld>
            <a:endParaRPr lang="it-IT" spc="-25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A68C875-7AAE-5FEA-6644-AFFFE5FCAF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25" y="6176963"/>
            <a:ext cx="846428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20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88E54-D87D-218E-63D0-03632A27E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8AC481-6833-DCA8-9EB1-FE7542DA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310515"/>
            <a:ext cx="10197465" cy="492443"/>
          </a:xfrm>
        </p:spPr>
        <p:txBody>
          <a:bodyPr/>
          <a:lstStyle/>
          <a:p>
            <a:r>
              <a:rPr lang="en-GB" dirty="0" err="1"/>
              <a:t>Perché</a:t>
            </a:r>
            <a:r>
              <a:rPr lang="en-GB" dirty="0"/>
              <a:t> </a:t>
            </a:r>
            <a:r>
              <a:rPr lang="en-GB" dirty="0" err="1"/>
              <a:t>accade</a:t>
            </a:r>
            <a:r>
              <a:rPr lang="en-GB" dirty="0"/>
              <a:t> </a:t>
            </a:r>
            <a:r>
              <a:rPr lang="en-GB" dirty="0" err="1"/>
              <a:t>ciò</a:t>
            </a:r>
            <a:r>
              <a:rPr lang="en-GB" dirty="0"/>
              <a:t>? La </a:t>
            </a:r>
            <a:r>
              <a:rPr lang="en-GB" dirty="0" err="1"/>
              <a:t>questione</a:t>
            </a:r>
            <a:r>
              <a:rPr lang="en-GB" dirty="0"/>
              <a:t> </a:t>
            </a:r>
            <a:r>
              <a:rPr lang="en-GB" dirty="0" err="1"/>
              <a:t>burocratica</a:t>
            </a:r>
            <a:endParaRPr lang="en-GB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BEF76-9776-E17C-6E70-46EFE2112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037" y="1412081"/>
            <a:ext cx="10922763" cy="4062651"/>
          </a:xfrm>
        </p:spPr>
        <p:txBody>
          <a:bodyPr/>
          <a:lstStyle/>
          <a:p>
            <a:endParaRPr lang="en-GB" dirty="0"/>
          </a:p>
          <a:p>
            <a:r>
              <a:rPr lang="en-GB" sz="2400" dirty="0"/>
              <a:t>Le </a:t>
            </a:r>
            <a:r>
              <a:rPr lang="en-GB" sz="2400" dirty="0" err="1"/>
              <a:t>dimensioni</a:t>
            </a:r>
            <a:r>
              <a:rPr lang="en-GB" sz="2400" dirty="0"/>
              <a:t> </a:t>
            </a:r>
            <a:r>
              <a:rPr lang="en-GB" sz="2400" dirty="0" err="1"/>
              <a:t>centrali</a:t>
            </a:r>
            <a:r>
              <a:rPr lang="en-GB" sz="2400" dirty="0"/>
              <a:t> di tale </a:t>
            </a:r>
            <a:r>
              <a:rPr lang="en-GB" sz="2400" dirty="0" err="1"/>
              <a:t>questione</a:t>
            </a:r>
            <a:r>
              <a:rPr lang="en-GB" sz="2400" dirty="0"/>
              <a:t> </a:t>
            </a:r>
            <a:r>
              <a:rPr lang="en-GB" sz="2400" dirty="0" err="1"/>
              <a:t>sono</a:t>
            </a:r>
            <a:r>
              <a:rPr lang="en-GB" sz="2400" dirty="0"/>
              <a:t>:</a:t>
            </a:r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Funzioni sociali delle norme «organizzative» e specificità del lavoro tramite le norme (principio di legalità).</a:t>
            </a:r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Strategie dei membri dell’organizzazione di fronte a queste norme.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Gestione della leadership.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3A4646-1A68-D993-CC8E-0728502A193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8</a:t>
            </a:fld>
            <a:endParaRPr lang="it-IT" spc="-25" dirty="0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78671A2-0DA1-0823-DAA5-11D097E6E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55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B510B0-F723-2496-69C4-0624EDD2A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40D601-CC8E-5A93-7EB1-0DE6AF1BE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EDF638-1D19-0148-D5F2-B024EF0F6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9B1D11-0BE1-65FC-28C5-8CEA27295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E1EC59-E8FD-FBE7-B2FB-29759DB4D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F8BB26-3C6A-653E-A445-8035100E4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D371E2D-EB64-5FAF-5CF3-12B7D6185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3EC6736F-EC05-8B3E-6212-AC0F8773B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cs typeface="+mj-cs"/>
              </a:rPr>
              <a:t>seconda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la leadership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organizzativa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nella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burocrazia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pubblica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38F580-E2F0-0B5B-9C21-34B9D2ACBD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704320" y="6446837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rtl="0">
              <a:spcBef>
                <a:spcPts val="290"/>
              </a:spcBef>
            </a:pPr>
            <a:fld id="{81D60167-4931-47E6-BA6A-407CBD079E47}" type="slidenum">
              <a:rPr lang="en-US" sz="1100" kern="1200" spc="-2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r" rtl="0">
                <a:spcBef>
                  <a:spcPts val="290"/>
                </a:spcBef>
              </a:pPr>
              <a:t>9</a:t>
            </a:fld>
            <a:endParaRPr lang="en-US" sz="1100" kern="1200" spc="-25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CAD60FE-AA0A-5973-C771-A2938E93DF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888</Words>
  <Application>Microsoft Office PowerPoint</Application>
  <PresentationFormat>Widescreen</PresentationFormat>
  <Paragraphs>219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Aharoni</vt:lpstr>
      <vt:lpstr>Aptos</vt:lpstr>
      <vt:lpstr>Arial</vt:lpstr>
      <vt:lpstr>Lucida Sans Unicode</vt:lpstr>
      <vt:lpstr>Trebuchet MS</vt:lpstr>
      <vt:lpstr>Wingdings</vt:lpstr>
      <vt:lpstr>Office Theme</vt:lpstr>
      <vt:lpstr>Presentazione standard di PowerPoint</vt:lpstr>
      <vt:lpstr>Obiettivi formativi</vt:lpstr>
      <vt:lpstr>Parte prima: organizzazioni e burocrazia</vt:lpstr>
      <vt:lpstr>Le organizzazioni dal punto di vista sociologico: il contesto generale</vt:lpstr>
      <vt:lpstr>La burocrazia</vt:lpstr>
      <vt:lpstr>Il fenomeno burocratico: l’analisi di Max Weber (1864-1920)</vt:lpstr>
      <vt:lpstr>Le disfunzioni tipiche della burocrazia secondo Robert K. Merton (1910-2003)</vt:lpstr>
      <vt:lpstr>Perché accade ciò? La questione burocratica</vt:lpstr>
      <vt:lpstr>Parte seconda: la leadership organizzativa nella burocrazia pubblica</vt:lpstr>
      <vt:lpstr>Autorità e leadership in una burocrazia</vt:lpstr>
      <vt:lpstr>I problemi tipici della costruzione della leadership in una burocrazia pubblica</vt:lpstr>
      <vt:lpstr>Pensare in termini di leadership: il ruolo del dirigente</vt:lpstr>
      <vt:lpstr>4 modelli di leadership</vt:lpstr>
      <vt:lpstr>Gerarchico-procedurale (modello “ufficiale”)</vt:lpstr>
      <vt:lpstr>Relazionale-negoziale</vt:lpstr>
      <vt:lpstr>Tecnocratico-competente</vt:lpstr>
      <vt:lpstr>Facilitativo-generativo</vt:lpstr>
      <vt:lpstr>Una domanda finale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Francesco Antonelli</cp:lastModifiedBy>
  <cp:revision>67</cp:revision>
  <cp:lastPrinted>2024-09-17T10:16:35Z</cp:lastPrinted>
  <dcterms:created xsi:type="dcterms:W3CDTF">2024-04-15T08:33:22Z</dcterms:created>
  <dcterms:modified xsi:type="dcterms:W3CDTF">2026-04-07T09:48:20Z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